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Cy Grotesk Key" charset="1" panose="00000500000000000000"/>
      <p:regular r:id="rId19"/>
    </p:embeddedFont>
    <p:embeddedFont>
      <p:font typeface="Intro Rust" charset="1" panose="00000500000000000000"/>
      <p:regular r:id="rId20"/>
    </p:embeddedFont>
    <p:embeddedFont>
      <p:font typeface="Cy Grotesk Key Bold" charset="1" panose="00000800000000000000"/>
      <p:regular r:id="rId21"/>
    </p:embeddedFont>
    <p:embeddedFont>
      <p:font typeface="Cy Grotesk Wide" charset="1" panose="00000505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0.png" Type="http://schemas.openxmlformats.org/officeDocument/2006/relationships/image"/><Relationship Id="rId6" Target="../media/image4.png" Type="http://schemas.openxmlformats.org/officeDocument/2006/relationships/image"/><Relationship Id="rId7" Target="https://www.cs.toronto.edu/~kriz/cifar-10-python.tar.gz"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7.png" Type="http://schemas.openxmlformats.org/officeDocument/2006/relationships/image"/><Relationship Id="rId4"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229573" y="904422"/>
            <a:ext cx="10079773" cy="10079773"/>
          </a:xfrm>
          <a:custGeom>
            <a:avLst/>
            <a:gdLst/>
            <a:ahLst/>
            <a:cxnLst/>
            <a:rect r="r" b="b" t="t" l="l"/>
            <a:pathLst>
              <a:path h="10079773" w="10079773">
                <a:moveTo>
                  <a:pt x="0" y="0"/>
                </a:moveTo>
                <a:lnTo>
                  <a:pt x="10079773" y="0"/>
                </a:lnTo>
                <a:lnTo>
                  <a:pt x="10079773" y="10079774"/>
                </a:lnTo>
                <a:lnTo>
                  <a:pt x="0" y="100797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70275">
            <a:off x="13705783" y="4617521"/>
            <a:ext cx="4886189" cy="6647877"/>
          </a:xfrm>
          <a:custGeom>
            <a:avLst/>
            <a:gdLst/>
            <a:ahLst/>
            <a:cxnLst/>
            <a:rect r="r" b="b" t="t" l="l"/>
            <a:pathLst>
              <a:path h="6647877" w="4886189">
                <a:moveTo>
                  <a:pt x="0" y="0"/>
                </a:moveTo>
                <a:lnTo>
                  <a:pt x="4886189" y="0"/>
                </a:lnTo>
                <a:lnTo>
                  <a:pt x="4886189" y="6647877"/>
                </a:lnTo>
                <a:lnTo>
                  <a:pt x="0" y="6647877"/>
                </a:lnTo>
                <a:lnTo>
                  <a:pt x="0" y="0"/>
                </a:lnTo>
                <a:close/>
              </a:path>
            </a:pathLst>
          </a:custGeom>
          <a:blipFill>
            <a:blip r:embed="rId4"/>
            <a:stretch>
              <a:fillRect l="0" t="0" r="0" b="0"/>
            </a:stretch>
          </a:blipFill>
        </p:spPr>
      </p:sp>
      <p:sp>
        <p:nvSpPr>
          <p:cNvPr name="Freeform 4" id="4"/>
          <p:cNvSpPr/>
          <p:nvPr/>
        </p:nvSpPr>
        <p:spPr>
          <a:xfrm flipH="false" flipV="false" rot="0">
            <a:off x="-2948221" y="4650635"/>
            <a:ext cx="6581648" cy="6581648"/>
          </a:xfrm>
          <a:custGeom>
            <a:avLst/>
            <a:gdLst/>
            <a:ahLst/>
            <a:cxnLst/>
            <a:rect r="r" b="b" t="t" l="l"/>
            <a:pathLst>
              <a:path h="6581648" w="6581648">
                <a:moveTo>
                  <a:pt x="0" y="0"/>
                </a:moveTo>
                <a:lnTo>
                  <a:pt x="6581648" y="0"/>
                </a:lnTo>
                <a:lnTo>
                  <a:pt x="6581648" y="6581649"/>
                </a:lnTo>
                <a:lnTo>
                  <a:pt x="0" y="6581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23976">
            <a:off x="1777937" y="-795671"/>
            <a:ext cx="3710981" cy="3400187"/>
          </a:xfrm>
          <a:custGeom>
            <a:avLst/>
            <a:gdLst/>
            <a:ahLst/>
            <a:cxnLst/>
            <a:rect r="r" b="b" t="t" l="l"/>
            <a:pathLst>
              <a:path h="3400187" w="3710981">
                <a:moveTo>
                  <a:pt x="0" y="0"/>
                </a:moveTo>
                <a:lnTo>
                  <a:pt x="3710981" y="0"/>
                </a:lnTo>
                <a:lnTo>
                  <a:pt x="3710981" y="3400187"/>
                </a:lnTo>
                <a:lnTo>
                  <a:pt x="0" y="3400187"/>
                </a:lnTo>
                <a:lnTo>
                  <a:pt x="0" y="0"/>
                </a:lnTo>
                <a:close/>
              </a:path>
            </a:pathLst>
          </a:custGeom>
          <a:blipFill>
            <a:blip r:embed="rId5"/>
            <a:stretch>
              <a:fillRect l="0" t="0" r="0" b="0"/>
            </a:stretch>
          </a:blipFill>
        </p:spPr>
      </p:sp>
      <p:sp>
        <p:nvSpPr>
          <p:cNvPr name="TextBox 6" id="6"/>
          <p:cNvSpPr txBox="true"/>
          <p:nvPr/>
        </p:nvSpPr>
        <p:spPr>
          <a:xfrm rot="0">
            <a:off x="8008519" y="9678125"/>
            <a:ext cx="1714640" cy="254092"/>
          </a:xfrm>
          <a:prstGeom prst="rect">
            <a:avLst/>
          </a:prstGeom>
        </p:spPr>
        <p:txBody>
          <a:bodyPr anchor="t" rtlCol="false" tIns="0" lIns="0" bIns="0" rIns="0">
            <a:spAutoFit/>
          </a:bodyPr>
          <a:lstStyle/>
          <a:p>
            <a:pPr algn="just">
              <a:lnSpc>
                <a:spcPts val="2047"/>
              </a:lnSpc>
              <a:spcBef>
                <a:spcPct val="0"/>
              </a:spcBef>
            </a:pPr>
            <a:r>
              <a:rPr lang="en-US" sz="1575">
                <a:solidFill>
                  <a:srgbClr val="FFFFFF"/>
                </a:solidFill>
                <a:latin typeface="Cy Grotesk Key"/>
                <a:ea typeface="Cy Grotesk Key"/>
                <a:cs typeface="Cy Grotesk Key"/>
                <a:sym typeface="Cy Grotesk Key"/>
              </a:rPr>
              <a:t>by Tiara Agustin</a:t>
            </a:r>
          </a:p>
        </p:txBody>
      </p:sp>
      <p:sp>
        <p:nvSpPr>
          <p:cNvPr name="Freeform 7" id="7"/>
          <p:cNvSpPr/>
          <p:nvPr/>
        </p:nvSpPr>
        <p:spPr>
          <a:xfrm flipH="false" flipV="false" rot="0">
            <a:off x="-632103" y="6456835"/>
            <a:ext cx="2635701" cy="2632407"/>
          </a:xfrm>
          <a:custGeom>
            <a:avLst/>
            <a:gdLst/>
            <a:ahLst/>
            <a:cxnLst/>
            <a:rect r="r" b="b" t="t" l="l"/>
            <a:pathLst>
              <a:path h="2632407" w="2635701">
                <a:moveTo>
                  <a:pt x="0" y="0"/>
                </a:moveTo>
                <a:lnTo>
                  <a:pt x="2635701" y="0"/>
                </a:lnTo>
                <a:lnTo>
                  <a:pt x="2635701" y="2632406"/>
                </a:lnTo>
                <a:lnTo>
                  <a:pt x="0" y="2632406"/>
                </a:lnTo>
                <a:lnTo>
                  <a:pt x="0" y="0"/>
                </a:lnTo>
                <a:close/>
              </a:path>
            </a:pathLst>
          </a:custGeom>
          <a:blipFill>
            <a:blip r:embed="rId6"/>
            <a:stretch>
              <a:fillRect l="0" t="0" r="0" b="0"/>
            </a:stretch>
          </a:blipFill>
        </p:spPr>
      </p:sp>
      <p:grpSp>
        <p:nvGrpSpPr>
          <p:cNvPr name="Group 8" id="8"/>
          <p:cNvGrpSpPr/>
          <p:nvPr/>
        </p:nvGrpSpPr>
        <p:grpSpPr>
          <a:xfrm rot="0">
            <a:off x="2794833" y="4098389"/>
            <a:ext cx="12698334" cy="2565864"/>
            <a:chOff x="0" y="0"/>
            <a:chExt cx="16931112" cy="3421152"/>
          </a:xfrm>
        </p:grpSpPr>
        <p:sp>
          <p:nvSpPr>
            <p:cNvPr name="TextBox 9" id="9"/>
            <p:cNvSpPr txBox="true"/>
            <p:nvPr/>
          </p:nvSpPr>
          <p:spPr>
            <a:xfrm rot="0">
              <a:off x="0" y="-9525"/>
              <a:ext cx="16931112" cy="2257425"/>
            </a:xfrm>
            <a:prstGeom prst="rect">
              <a:avLst/>
            </a:prstGeom>
          </p:spPr>
          <p:txBody>
            <a:bodyPr anchor="t" rtlCol="false" tIns="0" lIns="0" bIns="0" rIns="0">
              <a:spAutoFit/>
            </a:bodyPr>
            <a:lstStyle/>
            <a:p>
              <a:pPr algn="ctr">
                <a:lnSpc>
                  <a:spcPts val="13319"/>
                </a:lnSpc>
              </a:pPr>
              <a:r>
                <a:rPr lang="en-US" sz="11099">
                  <a:solidFill>
                    <a:srgbClr val="FFFFFF"/>
                  </a:solidFill>
                  <a:latin typeface="Intro Rust"/>
                  <a:ea typeface="Intro Rust"/>
                  <a:cs typeface="Intro Rust"/>
                  <a:sym typeface="Intro Rust"/>
                </a:rPr>
                <a:t>CIFAR-10</a:t>
              </a:r>
            </a:p>
          </p:txBody>
        </p:sp>
        <p:sp>
          <p:nvSpPr>
            <p:cNvPr name="TextBox 10" id="10"/>
            <p:cNvSpPr txBox="true"/>
            <p:nvPr/>
          </p:nvSpPr>
          <p:spPr>
            <a:xfrm rot="0">
              <a:off x="0" y="2593958"/>
              <a:ext cx="16931112" cy="827194"/>
            </a:xfrm>
            <a:prstGeom prst="rect">
              <a:avLst/>
            </a:prstGeom>
          </p:spPr>
          <p:txBody>
            <a:bodyPr anchor="t" rtlCol="false" tIns="0" lIns="0" bIns="0" rIns="0">
              <a:spAutoFit/>
            </a:bodyPr>
            <a:lstStyle/>
            <a:p>
              <a:pPr algn="ctr">
                <a:lnSpc>
                  <a:spcPts val="5179"/>
                </a:lnSpc>
              </a:pPr>
              <a:r>
                <a:rPr lang="en-US" sz="3699">
                  <a:solidFill>
                    <a:srgbClr val="FFFFFF"/>
                  </a:solidFill>
                  <a:latin typeface="Cy Grotesk Key"/>
                  <a:ea typeface="Cy Grotesk Key"/>
                  <a:cs typeface="Cy Grotesk Key"/>
                  <a:sym typeface="Cy Grotesk Key"/>
                </a:rPr>
                <a:t>Artificial Intelligence</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13668" y="3704633"/>
            <a:ext cx="13788968" cy="5419420"/>
            <a:chOff x="0" y="0"/>
            <a:chExt cx="2328443" cy="915138"/>
          </a:xfrm>
        </p:grpSpPr>
        <p:sp>
          <p:nvSpPr>
            <p:cNvPr name="Freeform 3" id="3"/>
            <p:cNvSpPr/>
            <p:nvPr/>
          </p:nvSpPr>
          <p:spPr>
            <a:xfrm flipH="false" flipV="false" rot="0">
              <a:off x="0" y="0"/>
              <a:ext cx="2328443" cy="915138"/>
            </a:xfrm>
            <a:custGeom>
              <a:avLst/>
              <a:gdLst/>
              <a:ahLst/>
              <a:cxnLst/>
              <a:rect r="r" b="b" t="t" l="l"/>
              <a:pathLst>
                <a:path h="915138" w="2328443">
                  <a:moveTo>
                    <a:pt x="2203983" y="915138"/>
                  </a:moveTo>
                  <a:lnTo>
                    <a:pt x="124460" y="915138"/>
                  </a:lnTo>
                  <a:cubicBezTo>
                    <a:pt x="55880" y="915138"/>
                    <a:pt x="0" y="859258"/>
                    <a:pt x="0" y="790678"/>
                  </a:cubicBezTo>
                  <a:lnTo>
                    <a:pt x="0" y="124460"/>
                  </a:lnTo>
                  <a:cubicBezTo>
                    <a:pt x="0" y="55880"/>
                    <a:pt x="55880" y="0"/>
                    <a:pt x="124460" y="0"/>
                  </a:cubicBezTo>
                  <a:lnTo>
                    <a:pt x="2203983" y="0"/>
                  </a:lnTo>
                  <a:cubicBezTo>
                    <a:pt x="2272563" y="0"/>
                    <a:pt x="2328443" y="55880"/>
                    <a:pt x="2328443" y="124460"/>
                  </a:cubicBezTo>
                  <a:lnTo>
                    <a:pt x="2328443" y="790678"/>
                  </a:lnTo>
                  <a:cubicBezTo>
                    <a:pt x="2328443" y="859258"/>
                    <a:pt x="2272563" y="915138"/>
                    <a:pt x="2203983" y="915138"/>
                  </a:cubicBezTo>
                  <a:close/>
                </a:path>
              </a:pathLst>
            </a:custGeom>
            <a:solidFill>
              <a:srgbClr val="FFFFFF">
                <a:alpha val="17647"/>
              </a:srgbClr>
            </a:solidFill>
          </p:spPr>
        </p:sp>
      </p:grpSp>
      <p:sp>
        <p:nvSpPr>
          <p:cNvPr name="Freeform 4" id="4"/>
          <p:cNvSpPr/>
          <p:nvPr/>
        </p:nvSpPr>
        <p:spPr>
          <a:xfrm flipH="false" flipV="false" rot="0">
            <a:off x="-4894411" y="498177"/>
            <a:ext cx="9788823" cy="9788823"/>
          </a:xfrm>
          <a:custGeom>
            <a:avLst/>
            <a:gdLst/>
            <a:ahLst/>
            <a:cxnLst/>
            <a:rect r="r" b="b" t="t" l="l"/>
            <a:pathLst>
              <a:path h="9788823" w="9788823">
                <a:moveTo>
                  <a:pt x="0" y="0"/>
                </a:moveTo>
                <a:lnTo>
                  <a:pt x="9788822" y="0"/>
                </a:lnTo>
                <a:lnTo>
                  <a:pt x="9788822" y="9788823"/>
                </a:lnTo>
                <a:lnTo>
                  <a:pt x="0" y="97888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119507" y="-3326795"/>
            <a:ext cx="8336987" cy="8336987"/>
          </a:xfrm>
          <a:custGeom>
            <a:avLst/>
            <a:gdLst/>
            <a:ahLst/>
            <a:cxnLst/>
            <a:rect r="r" b="b" t="t" l="l"/>
            <a:pathLst>
              <a:path h="8336987" w="8336987">
                <a:moveTo>
                  <a:pt x="0" y="0"/>
                </a:moveTo>
                <a:lnTo>
                  <a:pt x="8336986" y="0"/>
                </a:lnTo>
                <a:lnTo>
                  <a:pt x="8336986" y="8336987"/>
                </a:lnTo>
                <a:lnTo>
                  <a:pt x="0" y="83369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833048">
            <a:off x="6202468" y="8941838"/>
            <a:ext cx="3259809" cy="3721564"/>
          </a:xfrm>
          <a:custGeom>
            <a:avLst/>
            <a:gdLst/>
            <a:ahLst/>
            <a:cxnLst/>
            <a:rect r="r" b="b" t="t" l="l"/>
            <a:pathLst>
              <a:path h="3721564" w="3259809">
                <a:moveTo>
                  <a:pt x="0" y="0"/>
                </a:moveTo>
                <a:lnTo>
                  <a:pt x="3259809" y="0"/>
                </a:lnTo>
                <a:lnTo>
                  <a:pt x="3259809" y="3721564"/>
                </a:lnTo>
                <a:lnTo>
                  <a:pt x="0" y="3721564"/>
                </a:lnTo>
                <a:lnTo>
                  <a:pt x="0" y="0"/>
                </a:lnTo>
                <a:close/>
              </a:path>
            </a:pathLst>
          </a:custGeom>
          <a:blipFill>
            <a:blip r:embed="rId4"/>
            <a:stretch>
              <a:fillRect l="0" t="0" r="0" b="0"/>
            </a:stretch>
          </a:blipFill>
        </p:spPr>
      </p:sp>
      <p:sp>
        <p:nvSpPr>
          <p:cNvPr name="Freeform 7" id="7"/>
          <p:cNvSpPr/>
          <p:nvPr/>
        </p:nvSpPr>
        <p:spPr>
          <a:xfrm flipH="false" flipV="false" rot="-956967">
            <a:off x="14882723" y="3879537"/>
            <a:ext cx="2681742" cy="1823584"/>
          </a:xfrm>
          <a:custGeom>
            <a:avLst/>
            <a:gdLst/>
            <a:ahLst/>
            <a:cxnLst/>
            <a:rect r="r" b="b" t="t" l="l"/>
            <a:pathLst>
              <a:path h="1823584" w="2681742">
                <a:moveTo>
                  <a:pt x="0" y="0"/>
                </a:moveTo>
                <a:lnTo>
                  <a:pt x="2681742" y="0"/>
                </a:lnTo>
                <a:lnTo>
                  <a:pt x="2681742" y="1823584"/>
                </a:lnTo>
                <a:lnTo>
                  <a:pt x="0" y="1823584"/>
                </a:lnTo>
                <a:lnTo>
                  <a:pt x="0" y="0"/>
                </a:lnTo>
                <a:close/>
              </a:path>
            </a:pathLst>
          </a:custGeom>
          <a:blipFill>
            <a:blip r:embed="rId5"/>
            <a:stretch>
              <a:fillRect l="0" t="0" r="0" b="0"/>
            </a:stretch>
          </a:blipFill>
        </p:spPr>
      </p:sp>
      <p:sp>
        <p:nvSpPr>
          <p:cNvPr name="TextBox 8" id="8"/>
          <p:cNvSpPr txBox="true"/>
          <p:nvPr/>
        </p:nvSpPr>
        <p:spPr>
          <a:xfrm rot="0">
            <a:off x="1028700" y="822648"/>
            <a:ext cx="12422804" cy="2457450"/>
          </a:xfrm>
          <a:prstGeom prst="rect">
            <a:avLst/>
          </a:prstGeom>
        </p:spPr>
        <p:txBody>
          <a:bodyPr anchor="t" rtlCol="false" tIns="0" lIns="0" bIns="0" rIns="0">
            <a:spAutoFit/>
          </a:bodyPr>
          <a:lstStyle/>
          <a:p>
            <a:pPr algn="l">
              <a:lnSpc>
                <a:spcPts val="9600"/>
              </a:lnSpc>
            </a:pPr>
            <a:r>
              <a:rPr lang="en-US" sz="8000">
                <a:solidFill>
                  <a:srgbClr val="FFFFFF"/>
                </a:solidFill>
                <a:latin typeface="Intro Rust"/>
                <a:ea typeface="Intro Rust"/>
                <a:cs typeface="Intro Rust"/>
                <a:sym typeface="Intro Rust"/>
              </a:rPr>
              <a:t>JUMLAH total hidden note per layer</a:t>
            </a:r>
          </a:p>
        </p:txBody>
      </p:sp>
      <p:sp>
        <p:nvSpPr>
          <p:cNvPr name="TextBox 9" id="9"/>
          <p:cNvSpPr txBox="true"/>
          <p:nvPr/>
        </p:nvSpPr>
        <p:spPr>
          <a:xfrm rot="0">
            <a:off x="2286403" y="4223593"/>
            <a:ext cx="12425962" cy="4819650"/>
          </a:xfrm>
          <a:prstGeom prst="rect">
            <a:avLst/>
          </a:prstGeom>
        </p:spPr>
        <p:txBody>
          <a:bodyPr anchor="t" rtlCol="false" tIns="0" lIns="0" bIns="0" rIns="0">
            <a:spAutoFit/>
          </a:bodyPr>
          <a:lstStyle/>
          <a:p>
            <a:pPr algn="just">
              <a:lnSpc>
                <a:spcPts val="3480"/>
              </a:lnSpc>
              <a:spcBef>
                <a:spcPct val="0"/>
              </a:spcBef>
            </a:pPr>
            <a:r>
              <a:rPr lang="en-US" sz="2900">
                <a:solidFill>
                  <a:srgbClr val="FFFFFF"/>
                </a:solidFill>
                <a:latin typeface="Cy Grotesk Key"/>
                <a:ea typeface="Cy Grotesk Key"/>
                <a:cs typeface="Cy Grotesk Key"/>
                <a:sym typeface="Cy Grotesk Key"/>
              </a:rPr>
              <a:t>Jumlah Total Hidden Node:</a:t>
            </a:r>
          </a:p>
          <a:p>
            <a:pPr algn="just" marL="626111" indent="-313055" lvl="1">
              <a:lnSpc>
                <a:spcPts val="3480"/>
              </a:lnSpc>
              <a:spcBef>
                <a:spcPct val="0"/>
              </a:spcBef>
              <a:buFont typeface="Arial"/>
              <a:buChar char="•"/>
            </a:pPr>
            <a:r>
              <a:rPr lang="en-US" sz="2900">
                <a:solidFill>
                  <a:srgbClr val="FFFFFF"/>
                </a:solidFill>
                <a:latin typeface="Cy Grotesk Key"/>
                <a:ea typeface="Cy Grotesk Key"/>
                <a:cs typeface="Cy Grotesk Key"/>
                <a:sym typeface="Cy Grotesk Key"/>
              </a:rPr>
              <a:t>Conv2D Layer pertama: 32 nodes</a:t>
            </a:r>
          </a:p>
          <a:p>
            <a:pPr algn="just" marL="626111" indent="-313055" lvl="1">
              <a:lnSpc>
                <a:spcPts val="3480"/>
              </a:lnSpc>
              <a:spcBef>
                <a:spcPct val="0"/>
              </a:spcBef>
              <a:buFont typeface="Arial"/>
              <a:buChar char="•"/>
            </a:pPr>
            <a:r>
              <a:rPr lang="en-US" sz="2900">
                <a:solidFill>
                  <a:srgbClr val="FFFFFF"/>
                </a:solidFill>
                <a:latin typeface="Cy Grotesk Key"/>
                <a:ea typeface="Cy Grotesk Key"/>
                <a:cs typeface="Cy Grotesk Key"/>
                <a:sym typeface="Cy Grotesk Key"/>
              </a:rPr>
              <a:t>Conv2D Layer kedua: 64 nodes</a:t>
            </a:r>
          </a:p>
          <a:p>
            <a:pPr algn="just" marL="626111" indent="-313055" lvl="1">
              <a:lnSpc>
                <a:spcPts val="3480"/>
              </a:lnSpc>
              <a:spcBef>
                <a:spcPct val="0"/>
              </a:spcBef>
              <a:buFont typeface="Arial"/>
              <a:buChar char="•"/>
            </a:pPr>
            <a:r>
              <a:rPr lang="en-US" sz="2900">
                <a:solidFill>
                  <a:srgbClr val="FFFFFF"/>
                </a:solidFill>
                <a:latin typeface="Cy Grotesk Key"/>
                <a:ea typeface="Cy Grotesk Key"/>
                <a:cs typeface="Cy Grotesk Key"/>
                <a:sym typeface="Cy Grotesk Key"/>
              </a:rPr>
              <a:t>Conv2D Layer ketiga: 64 nodes</a:t>
            </a:r>
          </a:p>
          <a:p>
            <a:pPr algn="just" marL="626111" indent="-313055" lvl="1">
              <a:lnSpc>
                <a:spcPts val="3480"/>
              </a:lnSpc>
              <a:spcBef>
                <a:spcPct val="0"/>
              </a:spcBef>
              <a:buFont typeface="Arial"/>
              <a:buChar char="•"/>
            </a:pPr>
            <a:r>
              <a:rPr lang="en-US" sz="2900">
                <a:solidFill>
                  <a:srgbClr val="FFFFFF"/>
                </a:solidFill>
                <a:latin typeface="Cy Grotesk Key"/>
                <a:ea typeface="Cy Grotesk Key"/>
                <a:cs typeface="Cy Grotesk Key"/>
                <a:sym typeface="Cy Grotesk Key"/>
              </a:rPr>
              <a:t>Dense Layer keempat: 64 nodes</a:t>
            </a:r>
          </a:p>
          <a:p>
            <a:pPr algn="just">
              <a:lnSpc>
                <a:spcPts val="3480"/>
              </a:lnSpc>
              <a:spcBef>
                <a:spcPct val="0"/>
              </a:spcBef>
            </a:pPr>
            <a:r>
              <a:rPr lang="en-US" sz="2900">
                <a:solidFill>
                  <a:srgbClr val="FFFFFF"/>
                </a:solidFill>
                <a:latin typeface="Cy Grotesk Key"/>
                <a:ea typeface="Cy Grotesk Key"/>
                <a:cs typeface="Cy Grotesk Key"/>
                <a:sym typeface="Cy Grotesk Key"/>
              </a:rPr>
              <a:t>Jumlah Total Hidden Node per Layer:</a:t>
            </a:r>
          </a:p>
          <a:p>
            <a:pPr algn="just">
              <a:lnSpc>
                <a:spcPts val="3480"/>
              </a:lnSpc>
              <a:spcBef>
                <a:spcPct val="0"/>
              </a:spcBef>
            </a:pPr>
            <a:r>
              <a:rPr lang="en-US" sz="2900">
                <a:solidFill>
                  <a:srgbClr val="FFFFFF"/>
                </a:solidFill>
                <a:latin typeface="Cy Grotesk Key"/>
                <a:ea typeface="Cy Grotesk Key"/>
                <a:cs typeface="Cy Grotesk Key"/>
                <a:sym typeface="Cy Grotesk Key"/>
              </a:rPr>
              <a:t>Total jumlah node di semua hidden layers adalah 32 + 64 + 64 + 64 = 224 node.</a:t>
            </a:r>
          </a:p>
          <a:p>
            <a:pPr algn="just">
              <a:lnSpc>
                <a:spcPts val="3480"/>
              </a:lnSpc>
              <a:spcBef>
                <a:spcPct val="0"/>
              </a:spcBef>
            </a:pPr>
            <a:r>
              <a:rPr lang="en-US" sz="2900">
                <a:solidFill>
                  <a:srgbClr val="FFFFFF"/>
                </a:solidFill>
                <a:latin typeface="Cy Grotesk Key"/>
                <a:ea typeface="Cy Grotesk Key"/>
                <a:cs typeface="Cy Grotesk Key"/>
                <a:sym typeface="Cy Grotesk Key"/>
              </a:rPr>
              <a:t>Jadi, model ini memiliki 4 hidden layers dengan 224 total hidden nodes di seluruh layer.</a:t>
            </a:r>
          </a:p>
          <a:p>
            <a:pPr algn="just">
              <a:lnSpc>
                <a:spcPts val="348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28069" y="2547607"/>
            <a:ext cx="15931231" cy="6710693"/>
            <a:chOff x="0" y="0"/>
            <a:chExt cx="3214311" cy="1353960"/>
          </a:xfrm>
        </p:grpSpPr>
        <p:sp>
          <p:nvSpPr>
            <p:cNvPr name="Freeform 3" id="3"/>
            <p:cNvSpPr/>
            <p:nvPr/>
          </p:nvSpPr>
          <p:spPr>
            <a:xfrm flipH="false" flipV="false" rot="0">
              <a:off x="0" y="0"/>
              <a:ext cx="3214311" cy="1353960"/>
            </a:xfrm>
            <a:custGeom>
              <a:avLst/>
              <a:gdLst/>
              <a:ahLst/>
              <a:cxnLst/>
              <a:rect r="r" b="b" t="t" l="l"/>
              <a:pathLst>
                <a:path h="1353960" w="3214311">
                  <a:moveTo>
                    <a:pt x="3089851" y="1353960"/>
                  </a:moveTo>
                  <a:lnTo>
                    <a:pt x="124460" y="1353960"/>
                  </a:lnTo>
                  <a:cubicBezTo>
                    <a:pt x="55880" y="1353960"/>
                    <a:pt x="0" y="1298080"/>
                    <a:pt x="0" y="1229500"/>
                  </a:cubicBezTo>
                  <a:lnTo>
                    <a:pt x="0" y="124460"/>
                  </a:lnTo>
                  <a:cubicBezTo>
                    <a:pt x="0" y="55880"/>
                    <a:pt x="55880" y="0"/>
                    <a:pt x="124460" y="0"/>
                  </a:cubicBezTo>
                  <a:lnTo>
                    <a:pt x="3089851" y="0"/>
                  </a:lnTo>
                  <a:cubicBezTo>
                    <a:pt x="3158431" y="0"/>
                    <a:pt x="3214311" y="55880"/>
                    <a:pt x="3214311" y="124460"/>
                  </a:cubicBezTo>
                  <a:lnTo>
                    <a:pt x="3214311" y="1229500"/>
                  </a:lnTo>
                  <a:cubicBezTo>
                    <a:pt x="3214311" y="1298080"/>
                    <a:pt x="3158431" y="1353960"/>
                    <a:pt x="3089851" y="1353960"/>
                  </a:cubicBezTo>
                  <a:close/>
                </a:path>
              </a:pathLst>
            </a:custGeom>
            <a:solidFill>
              <a:srgbClr val="FFFFFF">
                <a:alpha val="17647"/>
              </a:srgbClr>
            </a:solidFill>
          </p:spPr>
        </p:sp>
      </p:grpSp>
      <p:sp>
        <p:nvSpPr>
          <p:cNvPr name="Freeform 4" id="4"/>
          <p:cNvSpPr/>
          <p:nvPr/>
        </p:nvSpPr>
        <p:spPr>
          <a:xfrm flipH="false" flipV="false" rot="0">
            <a:off x="13453131" y="-298106"/>
            <a:ext cx="7975454" cy="7975454"/>
          </a:xfrm>
          <a:custGeom>
            <a:avLst/>
            <a:gdLst/>
            <a:ahLst/>
            <a:cxnLst/>
            <a:rect r="r" b="b" t="t" l="l"/>
            <a:pathLst>
              <a:path h="7975454" w="7975454">
                <a:moveTo>
                  <a:pt x="0" y="0"/>
                </a:moveTo>
                <a:lnTo>
                  <a:pt x="7975454" y="0"/>
                </a:lnTo>
                <a:lnTo>
                  <a:pt x="7975454" y="7975453"/>
                </a:lnTo>
                <a:lnTo>
                  <a:pt x="0" y="79754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108142" y="6595928"/>
            <a:ext cx="7975454" cy="7975454"/>
          </a:xfrm>
          <a:custGeom>
            <a:avLst/>
            <a:gdLst/>
            <a:ahLst/>
            <a:cxnLst/>
            <a:rect r="r" b="b" t="t" l="l"/>
            <a:pathLst>
              <a:path h="7975454" w="7975454">
                <a:moveTo>
                  <a:pt x="0" y="0"/>
                </a:moveTo>
                <a:lnTo>
                  <a:pt x="7975453" y="0"/>
                </a:lnTo>
                <a:lnTo>
                  <a:pt x="7975453" y="7975454"/>
                </a:lnTo>
                <a:lnTo>
                  <a:pt x="0" y="7975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28069" y="835614"/>
            <a:ext cx="15631861" cy="1123950"/>
          </a:xfrm>
          <a:prstGeom prst="rect">
            <a:avLst/>
          </a:prstGeom>
        </p:spPr>
        <p:txBody>
          <a:bodyPr anchor="t" rtlCol="false" tIns="0" lIns="0" bIns="0" rIns="0">
            <a:spAutoFit/>
          </a:bodyPr>
          <a:lstStyle/>
          <a:p>
            <a:pPr algn="l">
              <a:lnSpc>
                <a:spcPts val="8880"/>
              </a:lnSpc>
            </a:pPr>
            <a:r>
              <a:rPr lang="en-US" sz="7400">
                <a:solidFill>
                  <a:srgbClr val="FFFFFF"/>
                </a:solidFill>
                <a:latin typeface="Intro Rust"/>
                <a:ea typeface="Intro Rust"/>
                <a:cs typeface="Intro Rust"/>
                <a:sym typeface="Intro Rust"/>
              </a:rPr>
              <a:t>JUMLAH total bobot (weight)</a:t>
            </a:r>
          </a:p>
        </p:txBody>
      </p:sp>
      <p:sp>
        <p:nvSpPr>
          <p:cNvPr name="TextBox 7" id="7"/>
          <p:cNvSpPr txBox="true"/>
          <p:nvPr/>
        </p:nvSpPr>
        <p:spPr>
          <a:xfrm rot="0">
            <a:off x="1972310" y="2974016"/>
            <a:ext cx="14343380" cy="5857875"/>
          </a:xfrm>
          <a:prstGeom prst="rect">
            <a:avLst/>
          </a:prstGeom>
        </p:spPr>
        <p:txBody>
          <a:bodyPr anchor="t" rtlCol="false" tIns="0" lIns="0" bIns="0" rIns="0">
            <a:spAutoFit/>
          </a:bodyPr>
          <a:lstStyle/>
          <a:p>
            <a:pPr algn="just">
              <a:lnSpc>
                <a:spcPts val="3120"/>
              </a:lnSpc>
              <a:spcBef>
                <a:spcPct val="0"/>
              </a:spcBef>
            </a:pPr>
            <a:r>
              <a:rPr lang="en-US" sz="2600">
                <a:solidFill>
                  <a:srgbClr val="FFFFFF"/>
                </a:solidFill>
                <a:latin typeface="Cy Grotesk Key"/>
                <a:ea typeface="Cy Grotesk Key"/>
                <a:cs typeface="Cy Grotesk Key"/>
                <a:sym typeface="Cy Grotesk Key"/>
              </a:rPr>
              <a:t>Untuk menghitung Jumlah Total Bobot (Weight) pada model, kita perlu menghitung jumlah bobot yang ada pada setiap layer, yang meliputi bobot antara neuron di setiap lapisan dan bias di setiap lapisan.</a:t>
            </a:r>
          </a:p>
          <a:p>
            <a:pPr algn="just">
              <a:lnSpc>
                <a:spcPts val="3120"/>
              </a:lnSpc>
              <a:spcBef>
                <a:spcPct val="0"/>
              </a:spcBef>
            </a:pPr>
          </a:p>
          <a:p>
            <a:pPr algn="just" marL="561341" indent="-280670" lvl="1">
              <a:lnSpc>
                <a:spcPts val="3120"/>
              </a:lnSpc>
              <a:spcBef>
                <a:spcPct val="0"/>
              </a:spcBef>
              <a:buAutoNum type="arabicPeriod" startAt="1"/>
            </a:pPr>
            <a:r>
              <a:rPr lang="en-US" sz="2600">
                <a:solidFill>
                  <a:srgbClr val="FFFFFF"/>
                </a:solidFill>
                <a:latin typeface="Cy Grotesk Key"/>
                <a:ea typeface="Cy Grotesk Key"/>
                <a:cs typeface="Cy Grotesk Key"/>
                <a:sym typeface="Cy Grotesk Key"/>
              </a:rPr>
              <a:t>Conv2D Layer pertama (Lapisan 1):</a:t>
            </a:r>
          </a:p>
          <a:p>
            <a:pPr algn="just" marL="1122681" indent="-374227" lvl="2">
              <a:lnSpc>
                <a:spcPts val="3120"/>
              </a:lnSpc>
              <a:spcBef>
                <a:spcPct val="0"/>
              </a:spcBef>
              <a:buFont typeface="Arial"/>
              <a:buChar char="⚬"/>
            </a:pPr>
            <a:r>
              <a:rPr lang="en-US" sz="2600">
                <a:solidFill>
                  <a:srgbClr val="FFFFFF"/>
                </a:solidFill>
                <a:latin typeface="Cy Grotesk Key"/>
                <a:ea typeface="Cy Grotesk Key"/>
                <a:cs typeface="Cy Grotesk Key"/>
                <a:sym typeface="Cy Grotesk Key"/>
              </a:rPr>
              <a:t>Input Shape: (32, 32, 3)</a:t>
            </a:r>
          </a:p>
          <a:p>
            <a:pPr algn="just" marL="1122681" indent="-374227" lvl="2">
              <a:lnSpc>
                <a:spcPts val="3120"/>
              </a:lnSpc>
              <a:spcBef>
                <a:spcPct val="0"/>
              </a:spcBef>
              <a:buFont typeface="Arial"/>
              <a:buChar char="⚬"/>
            </a:pPr>
            <a:r>
              <a:rPr lang="en-US" sz="2600">
                <a:solidFill>
                  <a:srgbClr val="FFFFFF"/>
                </a:solidFill>
                <a:latin typeface="Cy Grotesk Key"/>
                <a:ea typeface="Cy Grotesk Key"/>
                <a:cs typeface="Cy Grotesk Key"/>
                <a:sym typeface="Cy Grotesk Key"/>
              </a:rPr>
              <a:t>Filter: 32 filter dengan ukuran kernel (3, 3)</a:t>
            </a:r>
          </a:p>
          <a:p>
            <a:pPr algn="just" marL="1122681" indent="-374227" lvl="2">
              <a:lnSpc>
                <a:spcPts val="3120"/>
              </a:lnSpc>
              <a:spcBef>
                <a:spcPct val="0"/>
              </a:spcBef>
              <a:buFont typeface="Arial"/>
              <a:buChar char="⚬"/>
            </a:pPr>
            <a:r>
              <a:rPr lang="en-US" sz="2600">
                <a:solidFill>
                  <a:srgbClr val="FFFFFF"/>
                </a:solidFill>
                <a:latin typeface="Cy Grotesk Key"/>
                <a:ea typeface="Cy Grotesk Key"/>
                <a:cs typeface="Cy Grotesk Key"/>
                <a:sym typeface="Cy Grotesk Key"/>
              </a:rPr>
              <a:t>Jumlah Bobot:</a:t>
            </a:r>
          </a:p>
          <a:p>
            <a:pPr algn="just" marL="1122681" indent="-374227" lvl="2">
              <a:lnSpc>
                <a:spcPts val="3120"/>
              </a:lnSpc>
              <a:spcBef>
                <a:spcPct val="0"/>
              </a:spcBef>
              <a:buFont typeface="Arial"/>
              <a:buChar char="⚬"/>
            </a:pPr>
            <a:r>
              <a:rPr lang="en-US" sz="2600">
                <a:solidFill>
                  <a:srgbClr val="FFFFFF"/>
                </a:solidFill>
                <a:latin typeface="Cy Grotesk Key"/>
                <a:ea typeface="Cy Grotesk Key"/>
                <a:cs typeface="Cy Grotesk Key"/>
                <a:sym typeface="Cy Grotesk Key"/>
              </a:rPr>
              <a:t>(3 × 3 × 3 + 1) × 32 = (27 + 1) × 32 = 28 × 32 = 896</a:t>
            </a:r>
          </a:p>
          <a:p>
            <a:pPr algn="just" marL="561341" indent="-280670" lvl="1">
              <a:lnSpc>
                <a:spcPts val="3120"/>
              </a:lnSpc>
              <a:spcBef>
                <a:spcPct val="0"/>
              </a:spcBef>
              <a:buAutoNum type="arabicPeriod" startAt="1"/>
            </a:pPr>
            <a:r>
              <a:rPr lang="en-US" sz="2600">
                <a:solidFill>
                  <a:srgbClr val="FFFFFF"/>
                </a:solidFill>
                <a:latin typeface="Cy Grotesk Key"/>
                <a:ea typeface="Cy Grotesk Key"/>
                <a:cs typeface="Cy Grotesk Key"/>
                <a:sym typeface="Cy Grotesk Key"/>
              </a:rPr>
              <a:t>Conv2D Layer kedua (Lapisan 2):</a:t>
            </a:r>
          </a:p>
          <a:p>
            <a:pPr algn="just" marL="1122681" indent="-374227" lvl="2">
              <a:lnSpc>
                <a:spcPts val="3120"/>
              </a:lnSpc>
              <a:spcBef>
                <a:spcPct val="0"/>
              </a:spcBef>
              <a:buFont typeface="Arial"/>
              <a:buChar char="⚬"/>
            </a:pPr>
            <a:r>
              <a:rPr lang="en-US" sz="2600">
                <a:solidFill>
                  <a:srgbClr val="FFFFFF"/>
                </a:solidFill>
                <a:latin typeface="Cy Grotesk Key"/>
                <a:ea typeface="Cy Grotesk Key"/>
                <a:cs typeface="Cy Grotesk Key"/>
                <a:sym typeface="Cy Grotesk Key"/>
              </a:rPr>
              <a:t>Input Shape: (16, 16, 32)</a:t>
            </a:r>
          </a:p>
          <a:p>
            <a:pPr algn="just" marL="1122681" indent="-374227" lvl="2">
              <a:lnSpc>
                <a:spcPts val="3120"/>
              </a:lnSpc>
              <a:spcBef>
                <a:spcPct val="0"/>
              </a:spcBef>
              <a:buFont typeface="Arial"/>
              <a:buChar char="⚬"/>
            </a:pPr>
            <a:r>
              <a:rPr lang="en-US" sz="2600">
                <a:solidFill>
                  <a:srgbClr val="FFFFFF"/>
                </a:solidFill>
                <a:latin typeface="Cy Grotesk Key"/>
                <a:ea typeface="Cy Grotesk Key"/>
                <a:cs typeface="Cy Grotesk Key"/>
                <a:sym typeface="Cy Grotesk Key"/>
              </a:rPr>
              <a:t>Filter: 64 filter dengan ukuran kernel (3, 3)</a:t>
            </a:r>
          </a:p>
          <a:p>
            <a:pPr algn="just" marL="1122681" indent="-374227" lvl="2">
              <a:lnSpc>
                <a:spcPts val="3120"/>
              </a:lnSpc>
              <a:spcBef>
                <a:spcPct val="0"/>
              </a:spcBef>
              <a:buFont typeface="Arial"/>
              <a:buChar char="⚬"/>
            </a:pPr>
            <a:r>
              <a:rPr lang="en-US" sz="2600">
                <a:solidFill>
                  <a:srgbClr val="FFFFFF"/>
                </a:solidFill>
                <a:latin typeface="Cy Grotesk Key"/>
                <a:ea typeface="Cy Grotesk Key"/>
                <a:cs typeface="Cy Grotesk Key"/>
                <a:sym typeface="Cy Grotesk Key"/>
              </a:rPr>
              <a:t>Jumlah Bobot:</a:t>
            </a:r>
          </a:p>
          <a:p>
            <a:pPr algn="just" marL="1122681" indent="-374227" lvl="2">
              <a:lnSpc>
                <a:spcPts val="3120"/>
              </a:lnSpc>
              <a:spcBef>
                <a:spcPct val="0"/>
              </a:spcBef>
              <a:buFont typeface="Arial"/>
              <a:buChar char="⚬"/>
            </a:pPr>
            <a:r>
              <a:rPr lang="en-US" sz="2600">
                <a:solidFill>
                  <a:srgbClr val="FFFFFF"/>
                </a:solidFill>
                <a:latin typeface="Cy Grotesk Key"/>
                <a:ea typeface="Cy Grotesk Key"/>
                <a:cs typeface="Cy Grotesk Key"/>
                <a:sym typeface="Cy Grotesk Key"/>
              </a:rPr>
              <a:t>(3 × 3 × 32 + 1) × 64 = (288 + 1) × 64 = 289 × 64 = 18,496</a:t>
            </a:r>
          </a:p>
          <a:p>
            <a:pPr algn="just">
              <a:lnSpc>
                <a:spcPts val="312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93430"/>
            <a:ext cx="16593829" cy="7762102"/>
            <a:chOff x="0" y="0"/>
            <a:chExt cx="3347998" cy="1566094"/>
          </a:xfrm>
        </p:grpSpPr>
        <p:sp>
          <p:nvSpPr>
            <p:cNvPr name="Freeform 3" id="3"/>
            <p:cNvSpPr/>
            <p:nvPr/>
          </p:nvSpPr>
          <p:spPr>
            <a:xfrm flipH="false" flipV="false" rot="0">
              <a:off x="0" y="0"/>
              <a:ext cx="3347998" cy="1566094"/>
            </a:xfrm>
            <a:custGeom>
              <a:avLst/>
              <a:gdLst/>
              <a:ahLst/>
              <a:cxnLst/>
              <a:rect r="r" b="b" t="t" l="l"/>
              <a:pathLst>
                <a:path h="1566094" w="3347998">
                  <a:moveTo>
                    <a:pt x="3223538" y="1566094"/>
                  </a:moveTo>
                  <a:lnTo>
                    <a:pt x="124460" y="1566094"/>
                  </a:lnTo>
                  <a:cubicBezTo>
                    <a:pt x="55880" y="1566094"/>
                    <a:pt x="0" y="1510214"/>
                    <a:pt x="0" y="1441634"/>
                  </a:cubicBezTo>
                  <a:lnTo>
                    <a:pt x="0" y="124460"/>
                  </a:lnTo>
                  <a:cubicBezTo>
                    <a:pt x="0" y="55880"/>
                    <a:pt x="55880" y="0"/>
                    <a:pt x="124460" y="0"/>
                  </a:cubicBezTo>
                  <a:lnTo>
                    <a:pt x="3223538" y="0"/>
                  </a:lnTo>
                  <a:cubicBezTo>
                    <a:pt x="3292118" y="0"/>
                    <a:pt x="3347998" y="55880"/>
                    <a:pt x="3347998" y="124460"/>
                  </a:cubicBezTo>
                  <a:lnTo>
                    <a:pt x="3347998" y="1441634"/>
                  </a:lnTo>
                  <a:cubicBezTo>
                    <a:pt x="3347998" y="1510214"/>
                    <a:pt x="3292118" y="1566094"/>
                    <a:pt x="3223538" y="1566094"/>
                  </a:cubicBezTo>
                  <a:close/>
                </a:path>
              </a:pathLst>
            </a:custGeom>
            <a:solidFill>
              <a:srgbClr val="FFFFFF">
                <a:alpha val="17647"/>
              </a:srgbClr>
            </a:solidFill>
          </p:spPr>
        </p:sp>
      </p:grpSp>
      <p:sp>
        <p:nvSpPr>
          <p:cNvPr name="Freeform 4" id="4"/>
          <p:cNvSpPr/>
          <p:nvPr/>
        </p:nvSpPr>
        <p:spPr>
          <a:xfrm flipH="false" flipV="false" rot="0">
            <a:off x="13453131" y="-298106"/>
            <a:ext cx="7975454" cy="7975454"/>
          </a:xfrm>
          <a:custGeom>
            <a:avLst/>
            <a:gdLst/>
            <a:ahLst/>
            <a:cxnLst/>
            <a:rect r="r" b="b" t="t" l="l"/>
            <a:pathLst>
              <a:path h="7975454" w="7975454">
                <a:moveTo>
                  <a:pt x="0" y="0"/>
                </a:moveTo>
                <a:lnTo>
                  <a:pt x="7975454" y="0"/>
                </a:lnTo>
                <a:lnTo>
                  <a:pt x="7975454" y="7975453"/>
                </a:lnTo>
                <a:lnTo>
                  <a:pt x="0" y="79754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108142" y="6595928"/>
            <a:ext cx="7975454" cy="7975454"/>
          </a:xfrm>
          <a:custGeom>
            <a:avLst/>
            <a:gdLst/>
            <a:ahLst/>
            <a:cxnLst/>
            <a:rect r="r" b="b" t="t" l="l"/>
            <a:pathLst>
              <a:path h="7975454" w="7975454">
                <a:moveTo>
                  <a:pt x="0" y="0"/>
                </a:moveTo>
                <a:lnTo>
                  <a:pt x="7975453" y="0"/>
                </a:lnTo>
                <a:lnTo>
                  <a:pt x="7975453" y="7975454"/>
                </a:lnTo>
                <a:lnTo>
                  <a:pt x="0" y="7975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28069" y="653943"/>
            <a:ext cx="15631861" cy="1047750"/>
          </a:xfrm>
          <a:prstGeom prst="rect">
            <a:avLst/>
          </a:prstGeom>
        </p:spPr>
        <p:txBody>
          <a:bodyPr anchor="t" rtlCol="false" tIns="0" lIns="0" bIns="0" rIns="0">
            <a:spAutoFit/>
          </a:bodyPr>
          <a:lstStyle/>
          <a:p>
            <a:pPr algn="l">
              <a:lnSpc>
                <a:spcPts val="8280"/>
              </a:lnSpc>
            </a:pPr>
            <a:r>
              <a:rPr lang="en-US" sz="6900">
                <a:solidFill>
                  <a:srgbClr val="FFFFFF"/>
                </a:solidFill>
                <a:latin typeface="Intro Rust"/>
                <a:ea typeface="Intro Rust"/>
                <a:cs typeface="Intro Rust"/>
                <a:sym typeface="Intro Rust"/>
              </a:rPr>
              <a:t>JUMLAH total bobot (weight)</a:t>
            </a:r>
          </a:p>
        </p:txBody>
      </p:sp>
      <p:sp>
        <p:nvSpPr>
          <p:cNvPr name="TextBox 7" id="7"/>
          <p:cNvSpPr txBox="true"/>
          <p:nvPr/>
        </p:nvSpPr>
        <p:spPr>
          <a:xfrm rot="0">
            <a:off x="1462442" y="2435557"/>
            <a:ext cx="15978416" cy="7419975"/>
          </a:xfrm>
          <a:prstGeom prst="rect">
            <a:avLst/>
          </a:prstGeom>
        </p:spPr>
        <p:txBody>
          <a:bodyPr anchor="t" rtlCol="false" tIns="0" lIns="0" bIns="0" rIns="0">
            <a:spAutoFit/>
          </a:bodyPr>
          <a:lstStyle/>
          <a:p>
            <a:pPr algn="just" marL="561341" indent="-280670" lvl="1">
              <a:lnSpc>
                <a:spcPts val="3120"/>
              </a:lnSpc>
              <a:buAutoNum type="arabicPeriod" startAt="1"/>
            </a:pPr>
            <a:r>
              <a:rPr lang="en-US" sz="2600">
                <a:solidFill>
                  <a:srgbClr val="FFFFFF"/>
                </a:solidFill>
                <a:latin typeface="Cy Grotesk Key"/>
                <a:ea typeface="Cy Grotesk Key"/>
                <a:cs typeface="Cy Grotesk Key"/>
                <a:sym typeface="Cy Grotesk Key"/>
              </a:rPr>
              <a:t>Conv2D Layer ketiga (Lapisan 3):</a:t>
            </a:r>
          </a:p>
          <a:p>
            <a:pPr algn="just" marL="1122681" indent="-374227" lvl="2">
              <a:lnSpc>
                <a:spcPts val="3120"/>
              </a:lnSpc>
              <a:spcBef>
                <a:spcPct val="0"/>
              </a:spcBef>
              <a:buFont typeface="Arial"/>
              <a:buChar char="⚬"/>
            </a:pPr>
            <a:r>
              <a:rPr lang="en-US" sz="2600">
                <a:solidFill>
                  <a:srgbClr val="FFFFFF"/>
                </a:solidFill>
                <a:latin typeface="Cy Grotesk Key"/>
                <a:ea typeface="Cy Grotesk Key"/>
                <a:cs typeface="Cy Grotesk Key"/>
                <a:sym typeface="Cy Grotesk Key"/>
              </a:rPr>
              <a:t>Input Shape: (8, 8, 64)</a:t>
            </a:r>
          </a:p>
          <a:p>
            <a:pPr algn="just" marL="1122681" indent="-374227" lvl="2">
              <a:lnSpc>
                <a:spcPts val="3120"/>
              </a:lnSpc>
              <a:spcBef>
                <a:spcPct val="0"/>
              </a:spcBef>
              <a:buFont typeface="Arial"/>
              <a:buChar char="⚬"/>
            </a:pPr>
            <a:r>
              <a:rPr lang="en-US" sz="2600">
                <a:solidFill>
                  <a:srgbClr val="FFFFFF"/>
                </a:solidFill>
                <a:latin typeface="Cy Grotesk Key"/>
                <a:ea typeface="Cy Grotesk Key"/>
                <a:cs typeface="Cy Grotesk Key"/>
                <a:sym typeface="Cy Grotesk Key"/>
              </a:rPr>
              <a:t>Filter: 64 filter dengan ukuran kernel (3, 3)</a:t>
            </a:r>
          </a:p>
          <a:p>
            <a:pPr algn="just" marL="1122681" indent="-374227" lvl="2">
              <a:lnSpc>
                <a:spcPts val="3120"/>
              </a:lnSpc>
              <a:spcBef>
                <a:spcPct val="0"/>
              </a:spcBef>
              <a:buFont typeface="Arial"/>
              <a:buChar char="⚬"/>
            </a:pPr>
            <a:r>
              <a:rPr lang="en-US" sz="2600">
                <a:solidFill>
                  <a:srgbClr val="FFFFFF"/>
                </a:solidFill>
                <a:latin typeface="Cy Grotesk Key"/>
                <a:ea typeface="Cy Grotesk Key"/>
                <a:cs typeface="Cy Grotesk Key"/>
                <a:sym typeface="Cy Grotesk Key"/>
              </a:rPr>
              <a:t>Jumlah Bobot:</a:t>
            </a:r>
          </a:p>
          <a:p>
            <a:pPr algn="just" marL="1122681" indent="-374227" lvl="2">
              <a:lnSpc>
                <a:spcPts val="3120"/>
              </a:lnSpc>
              <a:spcBef>
                <a:spcPct val="0"/>
              </a:spcBef>
              <a:buFont typeface="Arial"/>
              <a:buChar char="⚬"/>
            </a:pPr>
            <a:r>
              <a:rPr lang="en-US" sz="2600">
                <a:solidFill>
                  <a:srgbClr val="FFFFFF"/>
                </a:solidFill>
                <a:latin typeface="Cy Grotesk Key"/>
                <a:ea typeface="Cy Grotesk Key"/>
                <a:cs typeface="Cy Grotesk Key"/>
                <a:sym typeface="Cy Grotesk Key"/>
              </a:rPr>
              <a:t>(3 × 3 × 64 + 1) × 64 = (576 + 1) × 64 = 577 × 64 = 36,928</a:t>
            </a:r>
          </a:p>
          <a:p>
            <a:pPr algn="just" marL="561341" indent="-280670" lvl="1">
              <a:lnSpc>
                <a:spcPts val="3120"/>
              </a:lnSpc>
              <a:buAutoNum type="arabicPeriod" startAt="1"/>
            </a:pPr>
            <a:r>
              <a:rPr lang="en-US" sz="2600">
                <a:solidFill>
                  <a:srgbClr val="FFFFFF"/>
                </a:solidFill>
                <a:latin typeface="Cy Grotesk Key"/>
                <a:ea typeface="Cy Grotesk Key"/>
                <a:cs typeface="Cy Grotesk Key"/>
                <a:sym typeface="Cy Grotesk Key"/>
              </a:rPr>
              <a:t>De</a:t>
            </a:r>
            <a:r>
              <a:rPr lang="en-US" sz="2600">
                <a:solidFill>
                  <a:srgbClr val="FFFFFF"/>
                </a:solidFill>
                <a:latin typeface="Cy Grotesk Key"/>
                <a:ea typeface="Cy Grotesk Key"/>
                <a:cs typeface="Cy Grotesk Key"/>
                <a:sym typeface="Cy Grotesk Key"/>
              </a:rPr>
              <a:t>nse Layer (Lapisan 4):</a:t>
            </a:r>
          </a:p>
          <a:p>
            <a:pPr algn="just" marL="1122681" indent="-374227" lvl="2">
              <a:lnSpc>
                <a:spcPts val="3120"/>
              </a:lnSpc>
              <a:spcBef>
                <a:spcPct val="0"/>
              </a:spcBef>
              <a:buFont typeface="Arial"/>
              <a:buChar char="⚬"/>
            </a:pPr>
            <a:r>
              <a:rPr lang="en-US" sz="2600">
                <a:solidFill>
                  <a:srgbClr val="FFFFFF"/>
                </a:solidFill>
                <a:latin typeface="Cy Grotesk Key"/>
                <a:ea typeface="Cy Grotesk Key"/>
                <a:cs typeface="Cy Grotesk Key"/>
                <a:sym typeface="Cy Grotesk Key"/>
              </a:rPr>
              <a:t>Input Shape: Flatten output dari lapisan konvolusional ketiga (8x8x64 = 4096 neuron)</a:t>
            </a:r>
          </a:p>
          <a:p>
            <a:pPr algn="just" marL="1122681" indent="-374227" lvl="2">
              <a:lnSpc>
                <a:spcPts val="3120"/>
              </a:lnSpc>
              <a:spcBef>
                <a:spcPct val="0"/>
              </a:spcBef>
              <a:buFont typeface="Arial"/>
              <a:buChar char="⚬"/>
            </a:pPr>
            <a:r>
              <a:rPr lang="en-US" sz="2600">
                <a:solidFill>
                  <a:srgbClr val="FFFFFF"/>
                </a:solidFill>
                <a:latin typeface="Cy Grotesk Key"/>
                <a:ea typeface="Cy Grotesk Key"/>
                <a:cs typeface="Cy Grotesk Key"/>
                <a:sym typeface="Cy Grotesk Key"/>
              </a:rPr>
              <a:t>Jum</a:t>
            </a:r>
            <a:r>
              <a:rPr lang="en-US" sz="2600">
                <a:solidFill>
                  <a:srgbClr val="FFFFFF"/>
                </a:solidFill>
                <a:latin typeface="Cy Grotesk Key"/>
                <a:ea typeface="Cy Grotesk Key"/>
                <a:cs typeface="Cy Grotesk Key"/>
                <a:sym typeface="Cy Grotesk Key"/>
              </a:rPr>
              <a:t>lah Neuron: 64 neuron pada lapisan padat</a:t>
            </a:r>
          </a:p>
          <a:p>
            <a:pPr algn="just" marL="1122681" indent="-374227" lvl="2">
              <a:lnSpc>
                <a:spcPts val="3120"/>
              </a:lnSpc>
              <a:spcBef>
                <a:spcPct val="0"/>
              </a:spcBef>
              <a:buFont typeface="Arial"/>
              <a:buChar char="⚬"/>
            </a:pPr>
            <a:r>
              <a:rPr lang="en-US" sz="2600">
                <a:solidFill>
                  <a:srgbClr val="FFFFFF"/>
                </a:solidFill>
                <a:latin typeface="Cy Grotesk Key"/>
                <a:ea typeface="Cy Grotesk Key"/>
                <a:cs typeface="Cy Grotesk Key"/>
                <a:sym typeface="Cy Grotesk Key"/>
              </a:rPr>
              <a:t>Jumlah Bobot:</a:t>
            </a:r>
          </a:p>
          <a:p>
            <a:pPr algn="just" marL="1122681" indent="-374227" lvl="2">
              <a:lnSpc>
                <a:spcPts val="3120"/>
              </a:lnSpc>
              <a:spcBef>
                <a:spcPct val="0"/>
              </a:spcBef>
              <a:buFont typeface="Arial"/>
              <a:buChar char="⚬"/>
            </a:pPr>
            <a:r>
              <a:rPr lang="en-US" sz="2600">
                <a:solidFill>
                  <a:srgbClr val="FFFFFF"/>
                </a:solidFill>
                <a:latin typeface="Cy Grotesk Key"/>
                <a:ea typeface="Cy Grotesk Key"/>
                <a:cs typeface="Cy Grotesk Key"/>
                <a:sym typeface="Cy Grotesk Key"/>
              </a:rPr>
              <a:t>(4096 + 1) × 64 = 4097 × 64 = 262,144</a:t>
            </a:r>
          </a:p>
          <a:p>
            <a:pPr algn="just" marL="561341" indent="-280670" lvl="1">
              <a:lnSpc>
                <a:spcPts val="3120"/>
              </a:lnSpc>
              <a:buAutoNum type="arabicPeriod" startAt="1"/>
            </a:pPr>
            <a:r>
              <a:rPr lang="en-US" sz="2600">
                <a:solidFill>
                  <a:srgbClr val="FFFFFF"/>
                </a:solidFill>
                <a:latin typeface="Cy Grotesk Key"/>
                <a:ea typeface="Cy Grotesk Key"/>
                <a:cs typeface="Cy Grotesk Key"/>
                <a:sym typeface="Cy Grotesk Key"/>
              </a:rPr>
              <a:t>Dense Output Layer:</a:t>
            </a:r>
          </a:p>
          <a:p>
            <a:pPr algn="just" marL="1122681" indent="-374227" lvl="2">
              <a:lnSpc>
                <a:spcPts val="3120"/>
              </a:lnSpc>
              <a:spcBef>
                <a:spcPct val="0"/>
              </a:spcBef>
              <a:buFont typeface="Arial"/>
              <a:buChar char="⚬"/>
            </a:pPr>
            <a:r>
              <a:rPr lang="en-US" sz="2600">
                <a:solidFill>
                  <a:srgbClr val="FFFFFF"/>
                </a:solidFill>
                <a:latin typeface="Cy Grotesk Key"/>
                <a:ea typeface="Cy Grotesk Key"/>
                <a:cs typeface="Cy Grotesk Key"/>
                <a:sym typeface="Cy Grotesk Key"/>
              </a:rPr>
              <a:t>Input Shape: 64</a:t>
            </a:r>
          </a:p>
          <a:p>
            <a:pPr algn="just" marL="1122681" indent="-374227" lvl="2">
              <a:lnSpc>
                <a:spcPts val="3120"/>
              </a:lnSpc>
              <a:spcBef>
                <a:spcPct val="0"/>
              </a:spcBef>
              <a:buFont typeface="Arial"/>
              <a:buChar char="⚬"/>
            </a:pPr>
            <a:r>
              <a:rPr lang="en-US" sz="2600">
                <a:solidFill>
                  <a:srgbClr val="FFFFFF"/>
                </a:solidFill>
                <a:latin typeface="Cy Grotesk Key"/>
                <a:ea typeface="Cy Grotesk Key"/>
                <a:cs typeface="Cy Grotesk Key"/>
                <a:sym typeface="Cy Grotesk Key"/>
              </a:rPr>
              <a:t>Jumlah Output: 10</a:t>
            </a:r>
          </a:p>
          <a:p>
            <a:pPr algn="just" marL="1122681" indent="-374227" lvl="2">
              <a:lnSpc>
                <a:spcPts val="3120"/>
              </a:lnSpc>
              <a:spcBef>
                <a:spcPct val="0"/>
              </a:spcBef>
              <a:buFont typeface="Arial"/>
              <a:buChar char="⚬"/>
            </a:pPr>
            <a:r>
              <a:rPr lang="en-US" sz="2600">
                <a:solidFill>
                  <a:srgbClr val="FFFFFF"/>
                </a:solidFill>
                <a:latin typeface="Cy Grotesk Key"/>
                <a:ea typeface="Cy Grotesk Key"/>
                <a:cs typeface="Cy Grotesk Key"/>
                <a:sym typeface="Cy Grotesk Key"/>
              </a:rPr>
              <a:t>Jumlah Bobot:</a:t>
            </a:r>
          </a:p>
          <a:p>
            <a:pPr algn="just" marL="1122681" indent="-374227" lvl="2">
              <a:lnSpc>
                <a:spcPts val="3120"/>
              </a:lnSpc>
              <a:spcBef>
                <a:spcPct val="0"/>
              </a:spcBef>
              <a:buFont typeface="Arial"/>
              <a:buChar char="⚬"/>
            </a:pPr>
            <a:r>
              <a:rPr lang="en-US" sz="2600">
                <a:solidFill>
                  <a:srgbClr val="FFFFFF"/>
                </a:solidFill>
                <a:latin typeface="Cy Grotesk Key"/>
                <a:ea typeface="Cy Grotesk Key"/>
                <a:cs typeface="Cy Grotesk Key"/>
                <a:sym typeface="Cy Grotesk Key"/>
              </a:rPr>
              <a:t>(64 + 1) × 10 = 65 × 10 = 650</a:t>
            </a:r>
          </a:p>
          <a:p>
            <a:pPr algn="just">
              <a:lnSpc>
                <a:spcPts val="3120"/>
              </a:lnSpc>
              <a:spcBef>
                <a:spcPct val="0"/>
              </a:spcBef>
            </a:pPr>
          </a:p>
          <a:p>
            <a:pPr algn="just">
              <a:lnSpc>
                <a:spcPts val="3120"/>
              </a:lnSpc>
              <a:spcBef>
                <a:spcPct val="0"/>
              </a:spcBef>
            </a:pPr>
            <a:r>
              <a:rPr lang="en-US" sz="2600">
                <a:solidFill>
                  <a:srgbClr val="FFFFFF"/>
                </a:solidFill>
                <a:latin typeface="Cy Grotesk Key"/>
                <a:ea typeface="Cy Grotesk Key"/>
                <a:cs typeface="Cy Grotesk Key"/>
                <a:sym typeface="Cy Grotesk Key"/>
              </a:rPr>
              <a:t>Jumlah Total Bobot (Weight):</a:t>
            </a:r>
          </a:p>
          <a:p>
            <a:pPr algn="just">
              <a:lnSpc>
                <a:spcPts val="3120"/>
              </a:lnSpc>
              <a:spcBef>
                <a:spcPct val="0"/>
              </a:spcBef>
            </a:pPr>
            <a:r>
              <a:rPr lang="en-US" sz="2600">
                <a:solidFill>
                  <a:srgbClr val="FFFFFF"/>
                </a:solidFill>
                <a:latin typeface="Cy Grotesk Key"/>
                <a:ea typeface="Cy Grotesk Key"/>
                <a:cs typeface="Cy Grotesk Key"/>
                <a:sym typeface="Cy Grotesk Key"/>
              </a:rPr>
              <a:t>896 + 18,496 + 36,928 + 262,144 + 650 = 318,114</a:t>
            </a:r>
          </a:p>
          <a:p>
            <a:pPr algn="just">
              <a:lnSpc>
                <a:spcPts val="312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035512" y="3588458"/>
            <a:ext cx="7975454" cy="7975454"/>
          </a:xfrm>
          <a:custGeom>
            <a:avLst/>
            <a:gdLst/>
            <a:ahLst/>
            <a:cxnLst/>
            <a:rect r="r" b="b" t="t" l="l"/>
            <a:pathLst>
              <a:path h="7975454" w="7975454">
                <a:moveTo>
                  <a:pt x="0" y="0"/>
                </a:moveTo>
                <a:lnTo>
                  <a:pt x="7975453" y="0"/>
                </a:lnTo>
                <a:lnTo>
                  <a:pt x="7975453" y="7975453"/>
                </a:lnTo>
                <a:lnTo>
                  <a:pt x="0" y="79754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309289" y="3923823"/>
            <a:ext cx="9669421" cy="2439353"/>
            <a:chOff x="0" y="0"/>
            <a:chExt cx="2707351" cy="682997"/>
          </a:xfrm>
        </p:grpSpPr>
        <p:sp>
          <p:nvSpPr>
            <p:cNvPr name="Freeform 4" id="4"/>
            <p:cNvSpPr/>
            <p:nvPr/>
          </p:nvSpPr>
          <p:spPr>
            <a:xfrm flipH="false" flipV="false" rot="0">
              <a:off x="0" y="0"/>
              <a:ext cx="2707351" cy="682997"/>
            </a:xfrm>
            <a:custGeom>
              <a:avLst/>
              <a:gdLst/>
              <a:ahLst/>
              <a:cxnLst/>
              <a:rect r="r" b="b" t="t" l="l"/>
              <a:pathLst>
                <a:path h="682997" w="2707351">
                  <a:moveTo>
                    <a:pt x="2582891" y="682997"/>
                  </a:moveTo>
                  <a:lnTo>
                    <a:pt x="124460" y="682997"/>
                  </a:lnTo>
                  <a:cubicBezTo>
                    <a:pt x="55880" y="682997"/>
                    <a:pt x="0" y="627117"/>
                    <a:pt x="0" y="558537"/>
                  </a:cubicBezTo>
                  <a:lnTo>
                    <a:pt x="0" y="124460"/>
                  </a:lnTo>
                  <a:cubicBezTo>
                    <a:pt x="0" y="55880"/>
                    <a:pt x="55880" y="0"/>
                    <a:pt x="124460" y="0"/>
                  </a:cubicBezTo>
                  <a:lnTo>
                    <a:pt x="2582891" y="0"/>
                  </a:lnTo>
                  <a:cubicBezTo>
                    <a:pt x="2651471" y="0"/>
                    <a:pt x="2707351" y="55880"/>
                    <a:pt x="2707351" y="124460"/>
                  </a:cubicBezTo>
                  <a:lnTo>
                    <a:pt x="2707351" y="558537"/>
                  </a:lnTo>
                  <a:cubicBezTo>
                    <a:pt x="2707351" y="627117"/>
                    <a:pt x="2651471" y="682997"/>
                    <a:pt x="2582891" y="682997"/>
                  </a:cubicBezTo>
                  <a:close/>
                </a:path>
              </a:pathLst>
            </a:custGeom>
            <a:solidFill>
              <a:srgbClr val="FFFFFF">
                <a:alpha val="17647"/>
              </a:srgbClr>
            </a:solidFill>
          </p:spPr>
        </p:sp>
      </p:grpSp>
      <p:sp>
        <p:nvSpPr>
          <p:cNvPr name="Freeform 5" id="5"/>
          <p:cNvSpPr/>
          <p:nvPr/>
        </p:nvSpPr>
        <p:spPr>
          <a:xfrm flipH="false" flipV="false" rot="0">
            <a:off x="11631605" y="7576184"/>
            <a:ext cx="6581648" cy="6581648"/>
          </a:xfrm>
          <a:custGeom>
            <a:avLst/>
            <a:gdLst/>
            <a:ahLst/>
            <a:cxnLst/>
            <a:rect r="r" b="b" t="t" l="l"/>
            <a:pathLst>
              <a:path h="6581648" w="6581648">
                <a:moveTo>
                  <a:pt x="0" y="0"/>
                </a:moveTo>
                <a:lnTo>
                  <a:pt x="6581648" y="0"/>
                </a:lnTo>
                <a:lnTo>
                  <a:pt x="6581648" y="6581649"/>
                </a:lnTo>
                <a:lnTo>
                  <a:pt x="0" y="6581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833048">
            <a:off x="-1146001" y="336744"/>
            <a:ext cx="3259809" cy="3721564"/>
          </a:xfrm>
          <a:custGeom>
            <a:avLst/>
            <a:gdLst/>
            <a:ahLst/>
            <a:cxnLst/>
            <a:rect r="r" b="b" t="t" l="l"/>
            <a:pathLst>
              <a:path h="3721564" w="3259809">
                <a:moveTo>
                  <a:pt x="0" y="0"/>
                </a:moveTo>
                <a:lnTo>
                  <a:pt x="3259809" y="0"/>
                </a:lnTo>
                <a:lnTo>
                  <a:pt x="3259809" y="3721565"/>
                </a:lnTo>
                <a:lnTo>
                  <a:pt x="0" y="3721565"/>
                </a:lnTo>
                <a:lnTo>
                  <a:pt x="0" y="0"/>
                </a:lnTo>
                <a:close/>
              </a:path>
            </a:pathLst>
          </a:custGeom>
          <a:blipFill>
            <a:blip r:embed="rId4"/>
            <a:stretch>
              <a:fillRect l="0" t="0" r="0" b="0"/>
            </a:stretch>
          </a:blipFill>
        </p:spPr>
      </p:sp>
      <p:sp>
        <p:nvSpPr>
          <p:cNvPr name="Freeform 7" id="7"/>
          <p:cNvSpPr/>
          <p:nvPr/>
        </p:nvSpPr>
        <p:spPr>
          <a:xfrm flipH="false" flipV="false" rot="1185718">
            <a:off x="14632021" y="6686076"/>
            <a:ext cx="3586636" cy="4875862"/>
          </a:xfrm>
          <a:custGeom>
            <a:avLst/>
            <a:gdLst/>
            <a:ahLst/>
            <a:cxnLst/>
            <a:rect r="r" b="b" t="t" l="l"/>
            <a:pathLst>
              <a:path h="4875862" w="3586636">
                <a:moveTo>
                  <a:pt x="0" y="0"/>
                </a:moveTo>
                <a:lnTo>
                  <a:pt x="3586636" y="0"/>
                </a:lnTo>
                <a:lnTo>
                  <a:pt x="3586636" y="4875862"/>
                </a:lnTo>
                <a:lnTo>
                  <a:pt x="0" y="4875862"/>
                </a:lnTo>
                <a:lnTo>
                  <a:pt x="0" y="0"/>
                </a:lnTo>
                <a:close/>
              </a:path>
            </a:pathLst>
          </a:custGeom>
          <a:blipFill>
            <a:blip r:embed="rId5"/>
            <a:stretch>
              <a:fillRect l="0" t="0" r="0" b="0"/>
            </a:stretch>
          </a:blipFill>
        </p:spPr>
      </p:sp>
      <p:sp>
        <p:nvSpPr>
          <p:cNvPr name="TextBox 8" id="8"/>
          <p:cNvSpPr txBox="true"/>
          <p:nvPr/>
        </p:nvSpPr>
        <p:spPr>
          <a:xfrm rot="0">
            <a:off x="3910323" y="4667250"/>
            <a:ext cx="10467355" cy="933450"/>
          </a:xfrm>
          <a:prstGeom prst="rect">
            <a:avLst/>
          </a:prstGeom>
        </p:spPr>
        <p:txBody>
          <a:bodyPr anchor="t" rtlCol="false" tIns="0" lIns="0" bIns="0" rIns="0">
            <a:spAutoFit/>
          </a:bodyPr>
          <a:lstStyle/>
          <a:p>
            <a:pPr algn="ctr">
              <a:lnSpc>
                <a:spcPts val="7200"/>
              </a:lnSpc>
            </a:pPr>
            <a:r>
              <a:rPr lang="en-US" sz="6000">
                <a:solidFill>
                  <a:srgbClr val="FFFFFF"/>
                </a:solidFill>
                <a:latin typeface="Intro Rust"/>
                <a:ea typeface="Intro Rust"/>
                <a:cs typeface="Intro Rust"/>
                <a:sym typeface="Intro Rust"/>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026092" y="326798"/>
            <a:ext cx="7489686" cy="7489686"/>
          </a:xfrm>
          <a:custGeom>
            <a:avLst/>
            <a:gdLst/>
            <a:ahLst/>
            <a:cxnLst/>
            <a:rect r="r" b="b" t="t" l="l"/>
            <a:pathLst>
              <a:path h="7489686" w="7489686">
                <a:moveTo>
                  <a:pt x="0" y="0"/>
                </a:moveTo>
                <a:lnTo>
                  <a:pt x="7489686" y="0"/>
                </a:lnTo>
                <a:lnTo>
                  <a:pt x="7489686" y="7489686"/>
                </a:lnTo>
                <a:lnTo>
                  <a:pt x="0" y="7489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514457" y="6338599"/>
            <a:ext cx="7489686" cy="7489686"/>
          </a:xfrm>
          <a:custGeom>
            <a:avLst/>
            <a:gdLst/>
            <a:ahLst/>
            <a:cxnLst/>
            <a:rect r="r" b="b" t="t" l="l"/>
            <a:pathLst>
              <a:path h="7489686" w="7489686">
                <a:moveTo>
                  <a:pt x="0" y="0"/>
                </a:moveTo>
                <a:lnTo>
                  <a:pt x="7489686" y="0"/>
                </a:lnTo>
                <a:lnTo>
                  <a:pt x="7489686" y="7489686"/>
                </a:lnTo>
                <a:lnTo>
                  <a:pt x="0" y="7489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113744" y="3182138"/>
            <a:ext cx="13293014" cy="6378228"/>
            <a:chOff x="0" y="0"/>
            <a:chExt cx="3081449" cy="1478535"/>
          </a:xfrm>
        </p:grpSpPr>
        <p:sp>
          <p:nvSpPr>
            <p:cNvPr name="Freeform 5" id="5"/>
            <p:cNvSpPr/>
            <p:nvPr/>
          </p:nvSpPr>
          <p:spPr>
            <a:xfrm flipH="false" flipV="false" rot="0">
              <a:off x="0" y="0"/>
              <a:ext cx="3081449" cy="1478535"/>
            </a:xfrm>
            <a:custGeom>
              <a:avLst/>
              <a:gdLst/>
              <a:ahLst/>
              <a:cxnLst/>
              <a:rect r="r" b="b" t="t" l="l"/>
              <a:pathLst>
                <a:path h="1478535" w="3081449">
                  <a:moveTo>
                    <a:pt x="2956989" y="1478535"/>
                  </a:moveTo>
                  <a:lnTo>
                    <a:pt x="124460" y="1478535"/>
                  </a:lnTo>
                  <a:cubicBezTo>
                    <a:pt x="55880" y="1478535"/>
                    <a:pt x="0" y="1422655"/>
                    <a:pt x="0" y="1354075"/>
                  </a:cubicBezTo>
                  <a:lnTo>
                    <a:pt x="0" y="124460"/>
                  </a:lnTo>
                  <a:cubicBezTo>
                    <a:pt x="0" y="55880"/>
                    <a:pt x="55880" y="0"/>
                    <a:pt x="124460" y="0"/>
                  </a:cubicBezTo>
                  <a:lnTo>
                    <a:pt x="2956989" y="0"/>
                  </a:lnTo>
                  <a:cubicBezTo>
                    <a:pt x="3025569" y="0"/>
                    <a:pt x="3081449" y="55880"/>
                    <a:pt x="3081449" y="124460"/>
                  </a:cubicBezTo>
                  <a:lnTo>
                    <a:pt x="3081449" y="1354075"/>
                  </a:lnTo>
                  <a:cubicBezTo>
                    <a:pt x="3081449" y="1422655"/>
                    <a:pt x="3025569" y="1478535"/>
                    <a:pt x="2956989" y="1478535"/>
                  </a:cubicBezTo>
                  <a:close/>
                </a:path>
              </a:pathLst>
            </a:custGeom>
            <a:solidFill>
              <a:srgbClr val="FFFFFF">
                <a:alpha val="17647"/>
              </a:srgbClr>
            </a:solidFill>
          </p:spPr>
        </p:sp>
      </p:grpSp>
      <p:sp>
        <p:nvSpPr>
          <p:cNvPr name="Freeform 6" id="6"/>
          <p:cNvSpPr/>
          <p:nvPr/>
        </p:nvSpPr>
        <p:spPr>
          <a:xfrm flipH="false" flipV="false" rot="775695">
            <a:off x="15285292" y="8377650"/>
            <a:ext cx="2407566" cy="2365433"/>
          </a:xfrm>
          <a:custGeom>
            <a:avLst/>
            <a:gdLst/>
            <a:ahLst/>
            <a:cxnLst/>
            <a:rect r="r" b="b" t="t" l="l"/>
            <a:pathLst>
              <a:path h="2365433" w="2407566">
                <a:moveTo>
                  <a:pt x="0" y="0"/>
                </a:moveTo>
                <a:lnTo>
                  <a:pt x="2407565" y="0"/>
                </a:lnTo>
                <a:lnTo>
                  <a:pt x="2407565" y="2365433"/>
                </a:lnTo>
                <a:lnTo>
                  <a:pt x="0" y="2365433"/>
                </a:lnTo>
                <a:lnTo>
                  <a:pt x="0" y="0"/>
                </a:lnTo>
                <a:close/>
              </a:path>
            </a:pathLst>
          </a:custGeom>
          <a:blipFill>
            <a:blip r:embed="rId4"/>
            <a:stretch>
              <a:fillRect l="0" t="0" r="0" b="0"/>
            </a:stretch>
          </a:blipFill>
        </p:spPr>
      </p:sp>
      <p:sp>
        <p:nvSpPr>
          <p:cNvPr name="Freeform 7" id="7"/>
          <p:cNvSpPr/>
          <p:nvPr/>
        </p:nvSpPr>
        <p:spPr>
          <a:xfrm flipH="false" flipV="false" rot="-2551624">
            <a:off x="14771349" y="971095"/>
            <a:ext cx="2681742" cy="1823584"/>
          </a:xfrm>
          <a:custGeom>
            <a:avLst/>
            <a:gdLst/>
            <a:ahLst/>
            <a:cxnLst/>
            <a:rect r="r" b="b" t="t" l="l"/>
            <a:pathLst>
              <a:path h="1823584" w="2681742">
                <a:moveTo>
                  <a:pt x="0" y="0"/>
                </a:moveTo>
                <a:lnTo>
                  <a:pt x="2681742" y="0"/>
                </a:lnTo>
                <a:lnTo>
                  <a:pt x="2681742" y="1823584"/>
                </a:lnTo>
                <a:lnTo>
                  <a:pt x="0" y="1823584"/>
                </a:lnTo>
                <a:lnTo>
                  <a:pt x="0" y="0"/>
                </a:lnTo>
                <a:close/>
              </a:path>
            </a:pathLst>
          </a:custGeom>
          <a:blipFill>
            <a:blip r:embed="rId5"/>
            <a:stretch>
              <a:fillRect l="0" t="0" r="0" b="0"/>
            </a:stretch>
          </a:blipFill>
        </p:spPr>
      </p:sp>
      <p:sp>
        <p:nvSpPr>
          <p:cNvPr name="TextBox 8" id="8"/>
          <p:cNvSpPr txBox="true"/>
          <p:nvPr/>
        </p:nvSpPr>
        <p:spPr>
          <a:xfrm rot="0">
            <a:off x="1028700" y="1028700"/>
            <a:ext cx="15083520" cy="1790700"/>
          </a:xfrm>
          <a:prstGeom prst="rect">
            <a:avLst/>
          </a:prstGeom>
        </p:spPr>
        <p:txBody>
          <a:bodyPr anchor="t" rtlCol="false" tIns="0" lIns="0" bIns="0" rIns="0">
            <a:spAutoFit/>
          </a:bodyPr>
          <a:lstStyle/>
          <a:p>
            <a:pPr algn="l" marL="0" indent="0" lvl="0">
              <a:lnSpc>
                <a:spcPts val="7080"/>
              </a:lnSpc>
              <a:spcBef>
                <a:spcPct val="0"/>
              </a:spcBef>
            </a:pPr>
            <a:r>
              <a:rPr lang="en-US" sz="5900">
                <a:solidFill>
                  <a:srgbClr val="FFFFFF"/>
                </a:solidFill>
                <a:latin typeface="Intro Rust"/>
                <a:ea typeface="Intro Rust"/>
                <a:cs typeface="Intro Rust"/>
                <a:sym typeface="Intro Rust"/>
              </a:rPr>
              <a:t>IMPLEMENTASI JARINGAN SARAF TIRUAN</a:t>
            </a:r>
          </a:p>
        </p:txBody>
      </p:sp>
      <p:sp>
        <p:nvSpPr>
          <p:cNvPr name="TextBox 9" id="9"/>
          <p:cNvSpPr txBox="true"/>
          <p:nvPr/>
        </p:nvSpPr>
        <p:spPr>
          <a:xfrm rot="0">
            <a:off x="3362967" y="3431759"/>
            <a:ext cx="10035132" cy="5699379"/>
          </a:xfrm>
          <a:prstGeom prst="rect">
            <a:avLst/>
          </a:prstGeom>
        </p:spPr>
        <p:txBody>
          <a:bodyPr anchor="t" rtlCol="false" tIns="0" lIns="0" bIns="0" rIns="0">
            <a:spAutoFit/>
          </a:bodyPr>
          <a:lstStyle/>
          <a:p>
            <a:pPr algn="l" marL="690881" indent="-345440" lvl="1">
              <a:lnSpc>
                <a:spcPts val="5088"/>
              </a:lnSpc>
              <a:buFont typeface="Arial"/>
              <a:buChar char="•"/>
            </a:pPr>
            <a:r>
              <a:rPr lang="en-US" sz="3200">
                <a:solidFill>
                  <a:srgbClr val="FFFFFF"/>
                </a:solidFill>
                <a:latin typeface="Cy Grotesk Key"/>
                <a:ea typeface="Cy Grotesk Key"/>
                <a:cs typeface="Cy Grotesk Key"/>
                <a:sym typeface="Cy Grotesk Key"/>
              </a:rPr>
              <a:t>Jenis Kasus</a:t>
            </a:r>
          </a:p>
          <a:p>
            <a:pPr algn="l" marL="690881" indent="-345440" lvl="1">
              <a:lnSpc>
                <a:spcPts val="5088"/>
              </a:lnSpc>
              <a:buFont typeface="Arial"/>
              <a:buChar char="•"/>
            </a:pPr>
            <a:r>
              <a:rPr lang="en-US" sz="3200">
                <a:solidFill>
                  <a:srgbClr val="FFFFFF"/>
                </a:solidFill>
                <a:latin typeface="Cy Grotesk Key"/>
                <a:ea typeface="Cy Grotesk Key"/>
                <a:cs typeface="Cy Grotesk Key"/>
                <a:sym typeface="Cy Grotesk Key"/>
              </a:rPr>
              <a:t>Dataset yang digunakan</a:t>
            </a:r>
          </a:p>
          <a:p>
            <a:pPr algn="l" marL="690881" indent="-345440" lvl="1">
              <a:lnSpc>
                <a:spcPts val="5088"/>
              </a:lnSpc>
              <a:buFont typeface="Arial"/>
              <a:buChar char="•"/>
            </a:pPr>
            <a:r>
              <a:rPr lang="en-US" sz="3200">
                <a:solidFill>
                  <a:srgbClr val="FFFFFF"/>
                </a:solidFill>
                <a:latin typeface="Cy Grotesk Key"/>
                <a:ea typeface="Cy Grotesk Key"/>
                <a:cs typeface="Cy Grotesk Key"/>
                <a:sym typeface="Cy Grotesk Key"/>
              </a:rPr>
              <a:t>Jumlah Fitur, Label</a:t>
            </a:r>
          </a:p>
          <a:p>
            <a:pPr algn="l" marL="690881" indent="-345440" lvl="1">
              <a:lnSpc>
                <a:spcPts val="5088"/>
              </a:lnSpc>
              <a:buFont typeface="Arial"/>
              <a:buChar char="•"/>
            </a:pPr>
            <a:r>
              <a:rPr lang="en-US" sz="3200">
                <a:solidFill>
                  <a:srgbClr val="FFFFFF"/>
                </a:solidFill>
                <a:latin typeface="Cy Grotesk Key"/>
                <a:ea typeface="Cy Grotesk Key"/>
                <a:cs typeface="Cy Grotesk Key"/>
                <a:sym typeface="Cy Grotesk Key"/>
              </a:rPr>
              <a:t>Jenis Jaringan Saraf Tiruan yang digunakan</a:t>
            </a:r>
          </a:p>
          <a:p>
            <a:pPr algn="l" marL="690881" indent="-345440" lvl="1">
              <a:lnSpc>
                <a:spcPts val="5088"/>
              </a:lnSpc>
              <a:buFont typeface="Arial"/>
              <a:buChar char="•"/>
            </a:pPr>
            <a:r>
              <a:rPr lang="en-US" sz="3200">
                <a:solidFill>
                  <a:srgbClr val="FFFFFF"/>
                </a:solidFill>
                <a:latin typeface="Cy Grotesk Key"/>
                <a:ea typeface="Cy Grotesk Key"/>
                <a:cs typeface="Cy Grotesk Key"/>
                <a:sym typeface="Cy Grotesk Key"/>
              </a:rPr>
              <a:t>Jenis Optimisasi</a:t>
            </a:r>
          </a:p>
          <a:p>
            <a:pPr algn="l" marL="690881" indent="-345440" lvl="1">
              <a:lnSpc>
                <a:spcPts val="5088"/>
              </a:lnSpc>
              <a:buFont typeface="Arial"/>
              <a:buChar char="•"/>
            </a:pPr>
            <a:r>
              <a:rPr lang="en-US" sz="3200">
                <a:solidFill>
                  <a:srgbClr val="FFFFFF"/>
                </a:solidFill>
                <a:latin typeface="Cy Grotesk Key"/>
                <a:ea typeface="Cy Grotesk Key"/>
                <a:cs typeface="Cy Grotesk Key"/>
                <a:sym typeface="Cy Grotesk Key"/>
              </a:rPr>
              <a:t>Jenis Fungsi Aktivasi yang digunakan</a:t>
            </a:r>
          </a:p>
          <a:p>
            <a:pPr algn="l" marL="690881" indent="-345440" lvl="1">
              <a:lnSpc>
                <a:spcPts val="5088"/>
              </a:lnSpc>
              <a:buFont typeface="Arial"/>
              <a:buChar char="•"/>
            </a:pPr>
            <a:r>
              <a:rPr lang="en-US" sz="3200">
                <a:solidFill>
                  <a:srgbClr val="FFFFFF"/>
                </a:solidFill>
                <a:latin typeface="Cy Grotesk Key"/>
                <a:ea typeface="Cy Grotesk Key"/>
                <a:cs typeface="Cy Grotesk Key"/>
                <a:sym typeface="Cy Grotesk Key"/>
              </a:rPr>
              <a:t>Jumlah Hidden Layyer</a:t>
            </a:r>
          </a:p>
          <a:p>
            <a:pPr algn="l" marL="690881" indent="-345440" lvl="1">
              <a:lnSpc>
                <a:spcPts val="5088"/>
              </a:lnSpc>
              <a:buFont typeface="Arial"/>
              <a:buChar char="•"/>
            </a:pPr>
            <a:r>
              <a:rPr lang="en-US" sz="3200">
                <a:solidFill>
                  <a:srgbClr val="FFFFFF"/>
                </a:solidFill>
                <a:latin typeface="Cy Grotesk Key"/>
                <a:ea typeface="Cy Grotesk Key"/>
                <a:cs typeface="Cy Grotesk Key"/>
                <a:sym typeface="Cy Grotesk Key"/>
              </a:rPr>
              <a:t>Jumlah total Hidden Node</a:t>
            </a:r>
          </a:p>
          <a:p>
            <a:pPr algn="l" marL="690881" indent="-345440" lvl="1">
              <a:lnSpc>
                <a:spcPts val="5088"/>
              </a:lnSpc>
              <a:buFont typeface="Arial"/>
              <a:buChar char="•"/>
            </a:pPr>
            <a:r>
              <a:rPr lang="en-US" sz="3200">
                <a:solidFill>
                  <a:srgbClr val="FFFFFF"/>
                </a:solidFill>
                <a:latin typeface="Cy Grotesk Key"/>
                <a:ea typeface="Cy Grotesk Key"/>
                <a:cs typeface="Cy Grotesk Key"/>
                <a:sym typeface="Cy Grotesk Key"/>
              </a:rPr>
              <a:t>Jumlah Total Bobot (Weight)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035512" y="3588458"/>
            <a:ext cx="7975454" cy="7975454"/>
          </a:xfrm>
          <a:custGeom>
            <a:avLst/>
            <a:gdLst/>
            <a:ahLst/>
            <a:cxnLst/>
            <a:rect r="r" b="b" t="t" l="l"/>
            <a:pathLst>
              <a:path h="7975454" w="7975454">
                <a:moveTo>
                  <a:pt x="0" y="0"/>
                </a:moveTo>
                <a:lnTo>
                  <a:pt x="7975453" y="0"/>
                </a:lnTo>
                <a:lnTo>
                  <a:pt x="7975453" y="7975453"/>
                </a:lnTo>
                <a:lnTo>
                  <a:pt x="0" y="79754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33220" y="3211063"/>
            <a:ext cx="13621559" cy="4219411"/>
            <a:chOff x="0" y="0"/>
            <a:chExt cx="3157609" cy="978100"/>
          </a:xfrm>
        </p:grpSpPr>
        <p:sp>
          <p:nvSpPr>
            <p:cNvPr name="Freeform 4" id="4"/>
            <p:cNvSpPr/>
            <p:nvPr/>
          </p:nvSpPr>
          <p:spPr>
            <a:xfrm flipH="false" flipV="false" rot="0">
              <a:off x="0" y="0"/>
              <a:ext cx="3157609" cy="978100"/>
            </a:xfrm>
            <a:custGeom>
              <a:avLst/>
              <a:gdLst/>
              <a:ahLst/>
              <a:cxnLst/>
              <a:rect r="r" b="b" t="t" l="l"/>
              <a:pathLst>
                <a:path h="978100" w="3157609">
                  <a:moveTo>
                    <a:pt x="3033149" y="978100"/>
                  </a:moveTo>
                  <a:lnTo>
                    <a:pt x="124460" y="978100"/>
                  </a:lnTo>
                  <a:cubicBezTo>
                    <a:pt x="55880" y="978100"/>
                    <a:pt x="0" y="922220"/>
                    <a:pt x="0" y="853640"/>
                  </a:cubicBezTo>
                  <a:lnTo>
                    <a:pt x="0" y="124460"/>
                  </a:lnTo>
                  <a:cubicBezTo>
                    <a:pt x="0" y="55880"/>
                    <a:pt x="55880" y="0"/>
                    <a:pt x="124460" y="0"/>
                  </a:cubicBezTo>
                  <a:lnTo>
                    <a:pt x="3033149" y="0"/>
                  </a:lnTo>
                  <a:cubicBezTo>
                    <a:pt x="3101729" y="0"/>
                    <a:pt x="3157609" y="55880"/>
                    <a:pt x="3157609" y="124460"/>
                  </a:cubicBezTo>
                  <a:lnTo>
                    <a:pt x="3157609" y="853640"/>
                  </a:lnTo>
                  <a:cubicBezTo>
                    <a:pt x="3157609" y="922220"/>
                    <a:pt x="3101729" y="978100"/>
                    <a:pt x="3033149" y="978100"/>
                  </a:cubicBezTo>
                  <a:close/>
                </a:path>
              </a:pathLst>
            </a:custGeom>
            <a:solidFill>
              <a:srgbClr val="FFFFFF">
                <a:alpha val="17647"/>
              </a:srgbClr>
            </a:solidFill>
          </p:spPr>
        </p:sp>
      </p:grpSp>
      <p:sp>
        <p:nvSpPr>
          <p:cNvPr name="Freeform 5" id="5"/>
          <p:cNvSpPr/>
          <p:nvPr/>
        </p:nvSpPr>
        <p:spPr>
          <a:xfrm flipH="false" flipV="false" rot="0">
            <a:off x="11631605" y="7576184"/>
            <a:ext cx="6581648" cy="6581648"/>
          </a:xfrm>
          <a:custGeom>
            <a:avLst/>
            <a:gdLst/>
            <a:ahLst/>
            <a:cxnLst/>
            <a:rect r="r" b="b" t="t" l="l"/>
            <a:pathLst>
              <a:path h="6581648" w="6581648">
                <a:moveTo>
                  <a:pt x="0" y="0"/>
                </a:moveTo>
                <a:lnTo>
                  <a:pt x="6581648" y="0"/>
                </a:lnTo>
                <a:lnTo>
                  <a:pt x="6581648" y="6581649"/>
                </a:lnTo>
                <a:lnTo>
                  <a:pt x="0" y="6581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833048">
            <a:off x="-1146001" y="336744"/>
            <a:ext cx="3259809" cy="3721564"/>
          </a:xfrm>
          <a:custGeom>
            <a:avLst/>
            <a:gdLst/>
            <a:ahLst/>
            <a:cxnLst/>
            <a:rect r="r" b="b" t="t" l="l"/>
            <a:pathLst>
              <a:path h="3721564" w="3259809">
                <a:moveTo>
                  <a:pt x="0" y="0"/>
                </a:moveTo>
                <a:lnTo>
                  <a:pt x="3259809" y="0"/>
                </a:lnTo>
                <a:lnTo>
                  <a:pt x="3259809" y="3721565"/>
                </a:lnTo>
                <a:lnTo>
                  <a:pt x="0" y="3721565"/>
                </a:lnTo>
                <a:lnTo>
                  <a:pt x="0" y="0"/>
                </a:lnTo>
                <a:close/>
              </a:path>
            </a:pathLst>
          </a:custGeom>
          <a:blipFill>
            <a:blip r:embed="rId4"/>
            <a:stretch>
              <a:fillRect l="0" t="0" r="0" b="0"/>
            </a:stretch>
          </a:blipFill>
        </p:spPr>
      </p:sp>
      <p:sp>
        <p:nvSpPr>
          <p:cNvPr name="Freeform 7" id="7"/>
          <p:cNvSpPr/>
          <p:nvPr/>
        </p:nvSpPr>
        <p:spPr>
          <a:xfrm flipH="false" flipV="false" rot="1185718">
            <a:off x="14632021" y="6686076"/>
            <a:ext cx="3586636" cy="4875862"/>
          </a:xfrm>
          <a:custGeom>
            <a:avLst/>
            <a:gdLst/>
            <a:ahLst/>
            <a:cxnLst/>
            <a:rect r="r" b="b" t="t" l="l"/>
            <a:pathLst>
              <a:path h="4875862" w="3586636">
                <a:moveTo>
                  <a:pt x="0" y="0"/>
                </a:moveTo>
                <a:lnTo>
                  <a:pt x="3586636" y="0"/>
                </a:lnTo>
                <a:lnTo>
                  <a:pt x="3586636" y="4875862"/>
                </a:lnTo>
                <a:lnTo>
                  <a:pt x="0" y="4875862"/>
                </a:lnTo>
                <a:lnTo>
                  <a:pt x="0" y="0"/>
                </a:lnTo>
                <a:close/>
              </a:path>
            </a:pathLst>
          </a:custGeom>
          <a:blipFill>
            <a:blip r:embed="rId5"/>
            <a:stretch>
              <a:fillRect l="0" t="0" r="0" b="0"/>
            </a:stretch>
          </a:blipFill>
        </p:spPr>
      </p:sp>
      <p:sp>
        <p:nvSpPr>
          <p:cNvPr name="TextBox 8" id="8"/>
          <p:cNvSpPr txBox="true"/>
          <p:nvPr/>
        </p:nvSpPr>
        <p:spPr>
          <a:xfrm rot="0">
            <a:off x="3910323" y="1009650"/>
            <a:ext cx="10467355" cy="933450"/>
          </a:xfrm>
          <a:prstGeom prst="rect">
            <a:avLst/>
          </a:prstGeom>
        </p:spPr>
        <p:txBody>
          <a:bodyPr anchor="t" rtlCol="false" tIns="0" lIns="0" bIns="0" rIns="0">
            <a:spAutoFit/>
          </a:bodyPr>
          <a:lstStyle/>
          <a:p>
            <a:pPr algn="ctr">
              <a:lnSpc>
                <a:spcPts val="7200"/>
              </a:lnSpc>
            </a:pPr>
            <a:r>
              <a:rPr lang="en-US" sz="6000">
                <a:solidFill>
                  <a:srgbClr val="FFFFFF"/>
                </a:solidFill>
                <a:latin typeface="Intro Rust"/>
                <a:ea typeface="Intro Rust"/>
                <a:cs typeface="Intro Rust"/>
                <a:sym typeface="Intro Rust"/>
              </a:rPr>
              <a:t>Jenis Kasus</a:t>
            </a:r>
          </a:p>
        </p:txBody>
      </p:sp>
      <p:sp>
        <p:nvSpPr>
          <p:cNvPr name="TextBox 9" id="9"/>
          <p:cNvSpPr txBox="true"/>
          <p:nvPr/>
        </p:nvSpPr>
        <p:spPr>
          <a:xfrm rot="0">
            <a:off x="2905674" y="3791498"/>
            <a:ext cx="12476651" cy="3125216"/>
          </a:xfrm>
          <a:prstGeom prst="rect">
            <a:avLst/>
          </a:prstGeom>
        </p:spPr>
        <p:txBody>
          <a:bodyPr anchor="t" rtlCol="false" tIns="0" lIns="0" bIns="0" rIns="0">
            <a:spAutoFit/>
          </a:bodyPr>
          <a:lstStyle/>
          <a:p>
            <a:pPr algn="just">
              <a:lnSpc>
                <a:spcPts val="4147"/>
              </a:lnSpc>
            </a:pPr>
            <a:r>
              <a:rPr lang="en-US" sz="2900" u="none">
                <a:solidFill>
                  <a:srgbClr val="FFFFFF"/>
                </a:solidFill>
                <a:latin typeface="Cy Grotesk Key"/>
                <a:ea typeface="Cy Grotesk Key"/>
                <a:cs typeface="Cy Grotesk Key"/>
                <a:sym typeface="Cy Grotesk Key"/>
              </a:rPr>
              <a:t>Jenis kasus yang dikaji adalah klasifikasi gambar (image classification).</a:t>
            </a:r>
          </a:p>
          <a:p>
            <a:pPr algn="just">
              <a:lnSpc>
                <a:spcPts val="4147"/>
              </a:lnSpc>
            </a:pPr>
            <a:r>
              <a:rPr lang="en-US" sz="2900" u="none">
                <a:solidFill>
                  <a:srgbClr val="FFFFFF"/>
                </a:solidFill>
                <a:latin typeface="Cy Grotesk Key"/>
                <a:ea typeface="Cy Grotesk Key"/>
                <a:cs typeface="Cy Grotesk Key"/>
                <a:sym typeface="Cy Grotesk Key"/>
              </a:rPr>
              <a:t>Model ini digunakan untuk mengklasifikasikan gambar-gambar dalam dataset CIFAR-10 ke dalam 10 kategori, seperti pesawat terbang, mobil, burung, kucing, dan lain-lain.</a:t>
            </a:r>
          </a:p>
          <a:p>
            <a:pPr algn="just">
              <a:lnSpc>
                <a:spcPts val="414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096" t="-32860" r="-28004" b="-24888"/>
            </a:stretch>
          </a:blipFill>
        </p:spPr>
      </p:sp>
      <p:sp>
        <p:nvSpPr>
          <p:cNvPr name="Freeform 3" id="3"/>
          <p:cNvSpPr/>
          <p:nvPr/>
        </p:nvSpPr>
        <p:spPr>
          <a:xfrm flipH="false" flipV="false" rot="0">
            <a:off x="-2688810" y="5967476"/>
            <a:ext cx="6581648" cy="6581648"/>
          </a:xfrm>
          <a:custGeom>
            <a:avLst/>
            <a:gdLst/>
            <a:ahLst/>
            <a:cxnLst/>
            <a:rect r="r" b="b" t="t" l="l"/>
            <a:pathLst>
              <a:path h="6581648" w="6581648">
                <a:moveTo>
                  <a:pt x="0" y="0"/>
                </a:moveTo>
                <a:lnTo>
                  <a:pt x="6581649" y="0"/>
                </a:lnTo>
                <a:lnTo>
                  <a:pt x="6581649" y="6581648"/>
                </a:lnTo>
                <a:lnTo>
                  <a:pt x="0" y="65816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291600" y="2875767"/>
            <a:ext cx="13181271" cy="6538406"/>
            <a:chOff x="0" y="0"/>
            <a:chExt cx="3055546" cy="1515666"/>
          </a:xfrm>
        </p:grpSpPr>
        <p:sp>
          <p:nvSpPr>
            <p:cNvPr name="Freeform 5" id="5"/>
            <p:cNvSpPr/>
            <p:nvPr/>
          </p:nvSpPr>
          <p:spPr>
            <a:xfrm flipH="false" flipV="false" rot="0">
              <a:off x="0" y="0"/>
              <a:ext cx="3055546" cy="1515666"/>
            </a:xfrm>
            <a:custGeom>
              <a:avLst/>
              <a:gdLst/>
              <a:ahLst/>
              <a:cxnLst/>
              <a:rect r="r" b="b" t="t" l="l"/>
              <a:pathLst>
                <a:path h="1515666" w="3055546">
                  <a:moveTo>
                    <a:pt x="2931086" y="1515666"/>
                  </a:moveTo>
                  <a:lnTo>
                    <a:pt x="124460" y="1515666"/>
                  </a:lnTo>
                  <a:cubicBezTo>
                    <a:pt x="55880" y="1515666"/>
                    <a:pt x="0" y="1459786"/>
                    <a:pt x="0" y="1391205"/>
                  </a:cubicBezTo>
                  <a:lnTo>
                    <a:pt x="0" y="124460"/>
                  </a:lnTo>
                  <a:cubicBezTo>
                    <a:pt x="0" y="55880"/>
                    <a:pt x="55880" y="0"/>
                    <a:pt x="124460" y="0"/>
                  </a:cubicBezTo>
                  <a:lnTo>
                    <a:pt x="2931086" y="0"/>
                  </a:lnTo>
                  <a:cubicBezTo>
                    <a:pt x="2999666" y="0"/>
                    <a:pt x="3055546" y="55880"/>
                    <a:pt x="3055546" y="124460"/>
                  </a:cubicBezTo>
                  <a:lnTo>
                    <a:pt x="3055546" y="1391206"/>
                  </a:lnTo>
                  <a:cubicBezTo>
                    <a:pt x="3055546" y="1459786"/>
                    <a:pt x="2999666" y="1515666"/>
                    <a:pt x="2931086" y="1515666"/>
                  </a:cubicBezTo>
                  <a:close/>
                </a:path>
              </a:pathLst>
            </a:custGeom>
            <a:solidFill>
              <a:srgbClr val="FFFFFF">
                <a:alpha val="17647"/>
              </a:srgbClr>
            </a:solidFill>
          </p:spPr>
        </p:sp>
      </p:grpSp>
      <p:sp>
        <p:nvSpPr>
          <p:cNvPr name="Freeform 6" id="6"/>
          <p:cNvSpPr/>
          <p:nvPr/>
        </p:nvSpPr>
        <p:spPr>
          <a:xfrm flipH="false" flipV="false" rot="-291066">
            <a:off x="12912556" y="-762013"/>
            <a:ext cx="2675929" cy="2505338"/>
          </a:xfrm>
          <a:custGeom>
            <a:avLst/>
            <a:gdLst/>
            <a:ahLst/>
            <a:cxnLst/>
            <a:rect r="r" b="b" t="t" l="l"/>
            <a:pathLst>
              <a:path h="2505338" w="2675929">
                <a:moveTo>
                  <a:pt x="0" y="0"/>
                </a:moveTo>
                <a:lnTo>
                  <a:pt x="2675928" y="0"/>
                </a:lnTo>
                <a:lnTo>
                  <a:pt x="2675928" y="2505338"/>
                </a:lnTo>
                <a:lnTo>
                  <a:pt x="0" y="2505338"/>
                </a:lnTo>
                <a:lnTo>
                  <a:pt x="0" y="0"/>
                </a:lnTo>
                <a:close/>
              </a:path>
            </a:pathLst>
          </a:custGeom>
          <a:blipFill>
            <a:blip r:embed="rId5"/>
            <a:stretch>
              <a:fillRect l="0" t="0" r="0" b="0"/>
            </a:stretch>
          </a:blipFill>
        </p:spPr>
      </p:sp>
      <p:sp>
        <p:nvSpPr>
          <p:cNvPr name="Freeform 7" id="7"/>
          <p:cNvSpPr/>
          <p:nvPr/>
        </p:nvSpPr>
        <p:spPr>
          <a:xfrm flipH="false" flipV="false" rot="875122">
            <a:off x="-1253476" y="4863757"/>
            <a:ext cx="3584819" cy="3284590"/>
          </a:xfrm>
          <a:custGeom>
            <a:avLst/>
            <a:gdLst/>
            <a:ahLst/>
            <a:cxnLst/>
            <a:rect r="r" b="b" t="t" l="l"/>
            <a:pathLst>
              <a:path h="3284590" w="3584819">
                <a:moveTo>
                  <a:pt x="0" y="0"/>
                </a:moveTo>
                <a:lnTo>
                  <a:pt x="3584818" y="0"/>
                </a:lnTo>
                <a:lnTo>
                  <a:pt x="3584818" y="3284590"/>
                </a:lnTo>
                <a:lnTo>
                  <a:pt x="0" y="3284590"/>
                </a:lnTo>
                <a:lnTo>
                  <a:pt x="0" y="0"/>
                </a:lnTo>
                <a:close/>
              </a:path>
            </a:pathLst>
          </a:custGeom>
          <a:blipFill>
            <a:blip r:embed="rId6"/>
            <a:stretch>
              <a:fillRect l="0" t="0" r="0" b="0"/>
            </a:stretch>
          </a:blipFill>
        </p:spPr>
      </p:sp>
      <p:sp>
        <p:nvSpPr>
          <p:cNvPr name="TextBox 8" id="8"/>
          <p:cNvSpPr txBox="true"/>
          <p:nvPr/>
        </p:nvSpPr>
        <p:spPr>
          <a:xfrm rot="0">
            <a:off x="1028700" y="1009650"/>
            <a:ext cx="11891605" cy="1238250"/>
          </a:xfrm>
          <a:prstGeom prst="rect">
            <a:avLst/>
          </a:prstGeom>
        </p:spPr>
        <p:txBody>
          <a:bodyPr anchor="t" rtlCol="false" tIns="0" lIns="0" bIns="0" rIns="0">
            <a:spAutoFit/>
          </a:bodyPr>
          <a:lstStyle/>
          <a:p>
            <a:pPr algn="l">
              <a:lnSpc>
                <a:spcPts val="9600"/>
              </a:lnSpc>
            </a:pPr>
            <a:r>
              <a:rPr lang="en-US" sz="8000">
                <a:solidFill>
                  <a:srgbClr val="FFFFFF"/>
                </a:solidFill>
                <a:latin typeface="Intro Rust"/>
                <a:ea typeface="Intro Rust"/>
                <a:cs typeface="Intro Rust"/>
                <a:sym typeface="Intro Rust"/>
              </a:rPr>
              <a:t>DATASET</a:t>
            </a:r>
          </a:p>
        </p:txBody>
      </p:sp>
      <p:sp>
        <p:nvSpPr>
          <p:cNvPr name="TextBox 9" id="9"/>
          <p:cNvSpPr txBox="true"/>
          <p:nvPr/>
        </p:nvSpPr>
        <p:spPr>
          <a:xfrm rot="0">
            <a:off x="5112904" y="3639219"/>
            <a:ext cx="4262944" cy="511784"/>
          </a:xfrm>
          <a:prstGeom prst="rect">
            <a:avLst/>
          </a:prstGeom>
        </p:spPr>
        <p:txBody>
          <a:bodyPr anchor="t" rtlCol="false" tIns="0" lIns="0" bIns="0" rIns="0">
            <a:spAutoFit/>
          </a:bodyPr>
          <a:lstStyle/>
          <a:p>
            <a:pPr algn="just">
              <a:lnSpc>
                <a:spcPts val="4162"/>
              </a:lnSpc>
            </a:pPr>
            <a:r>
              <a:rPr lang="en-US" b="true" sz="3202">
                <a:solidFill>
                  <a:srgbClr val="FFFFFF"/>
                </a:solidFill>
                <a:latin typeface="Cy Grotesk Key Bold"/>
                <a:ea typeface="Cy Grotesk Key Bold"/>
                <a:cs typeface="Cy Grotesk Key Bold"/>
                <a:sym typeface="Cy Grotesk Key Bold"/>
              </a:rPr>
              <a:t>CIFAR-10 DATASET</a:t>
            </a:r>
          </a:p>
        </p:txBody>
      </p:sp>
      <p:sp>
        <p:nvSpPr>
          <p:cNvPr name="TextBox 10" id="10"/>
          <p:cNvSpPr txBox="true"/>
          <p:nvPr/>
        </p:nvSpPr>
        <p:spPr>
          <a:xfrm rot="0">
            <a:off x="5112904" y="4436739"/>
            <a:ext cx="11538664" cy="4702784"/>
          </a:xfrm>
          <a:prstGeom prst="rect">
            <a:avLst/>
          </a:prstGeom>
        </p:spPr>
        <p:txBody>
          <a:bodyPr anchor="t" rtlCol="false" tIns="0" lIns="0" bIns="0" rIns="0">
            <a:spAutoFit/>
          </a:bodyPr>
          <a:lstStyle/>
          <a:p>
            <a:pPr algn="just">
              <a:lnSpc>
                <a:spcPts val="4162"/>
              </a:lnSpc>
            </a:pPr>
            <a:r>
              <a:rPr lang="en-US" sz="3202">
                <a:solidFill>
                  <a:srgbClr val="FFFFFF"/>
                </a:solidFill>
                <a:latin typeface="Cy Grotesk Key"/>
                <a:ea typeface="Cy Grotesk Key"/>
                <a:cs typeface="Cy Grotesk Key"/>
                <a:sym typeface="Cy Grotesk Key"/>
              </a:rPr>
              <a:t>CIFAR-10 adalah sebuah dataset yang berisi 60.000 gambar berwarna dalam 10 kelas, masing-masing kelas terdiri dari 6.000 gambar. Terdapat 50.000 gambar untuk pelatihan dan 10.000 gambar untuk pengujian.</a:t>
            </a:r>
          </a:p>
          <a:p>
            <a:pPr algn="just">
              <a:lnSpc>
                <a:spcPts val="4162"/>
              </a:lnSpc>
            </a:pPr>
          </a:p>
          <a:p>
            <a:pPr algn="l">
              <a:lnSpc>
                <a:spcPts val="4162"/>
              </a:lnSpc>
            </a:pPr>
            <a:r>
              <a:rPr lang="en-US" sz="3202">
                <a:solidFill>
                  <a:srgbClr val="FFFFFF"/>
                </a:solidFill>
                <a:latin typeface="Cy Grotesk Key"/>
                <a:ea typeface="Cy Grotesk Key"/>
                <a:cs typeface="Cy Grotesk Key"/>
                <a:sym typeface="Cy Grotesk Key"/>
              </a:rPr>
              <a:t>Link: </a:t>
            </a:r>
            <a:r>
              <a:rPr lang="en-US" sz="3202" u="sng">
                <a:solidFill>
                  <a:srgbClr val="240AF9"/>
                </a:solidFill>
                <a:latin typeface="Cy Grotesk Key"/>
                <a:ea typeface="Cy Grotesk Key"/>
                <a:cs typeface="Cy Grotesk Key"/>
                <a:sym typeface="Cy Grotesk Key"/>
                <a:hlinkClick r:id="rId7" tooltip="https://www.cs.toronto.edu/~kriz/cifar-10-python.tar.gz"/>
              </a:rPr>
              <a:t>https://www.cs.toronto.edu/~kriz/cifar-10-python.tar.gz</a:t>
            </a:r>
          </a:p>
          <a:p>
            <a:pPr algn="just">
              <a:lnSpc>
                <a:spcPts val="416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096" t="-32860" r="-28004" b="-24888"/>
            </a:stretch>
          </a:blipFill>
        </p:spPr>
      </p:sp>
      <p:sp>
        <p:nvSpPr>
          <p:cNvPr name="Freeform 3" id="3"/>
          <p:cNvSpPr/>
          <p:nvPr/>
        </p:nvSpPr>
        <p:spPr>
          <a:xfrm flipH="false" flipV="false" rot="-1106071">
            <a:off x="-1336893" y="4940186"/>
            <a:ext cx="3845420" cy="2614886"/>
          </a:xfrm>
          <a:custGeom>
            <a:avLst/>
            <a:gdLst/>
            <a:ahLst/>
            <a:cxnLst/>
            <a:rect r="r" b="b" t="t" l="l"/>
            <a:pathLst>
              <a:path h="2614886" w="3845420">
                <a:moveTo>
                  <a:pt x="0" y="0"/>
                </a:moveTo>
                <a:lnTo>
                  <a:pt x="3845420" y="0"/>
                </a:lnTo>
                <a:lnTo>
                  <a:pt x="3845420" y="2614886"/>
                </a:lnTo>
                <a:lnTo>
                  <a:pt x="0" y="2614886"/>
                </a:lnTo>
                <a:lnTo>
                  <a:pt x="0" y="0"/>
                </a:lnTo>
                <a:close/>
              </a:path>
            </a:pathLst>
          </a:custGeom>
          <a:blipFill>
            <a:blip r:embed="rId3"/>
            <a:stretch>
              <a:fillRect l="0" t="0" r="0" b="0"/>
            </a:stretch>
          </a:blipFill>
        </p:spPr>
      </p:sp>
      <p:sp>
        <p:nvSpPr>
          <p:cNvPr name="Freeform 4" id="4"/>
          <p:cNvSpPr/>
          <p:nvPr/>
        </p:nvSpPr>
        <p:spPr>
          <a:xfrm flipH="false" flipV="false" rot="-311286">
            <a:off x="2546569" y="8635129"/>
            <a:ext cx="3528697" cy="3303742"/>
          </a:xfrm>
          <a:custGeom>
            <a:avLst/>
            <a:gdLst/>
            <a:ahLst/>
            <a:cxnLst/>
            <a:rect r="r" b="b" t="t" l="l"/>
            <a:pathLst>
              <a:path h="3303742" w="3528697">
                <a:moveTo>
                  <a:pt x="0" y="0"/>
                </a:moveTo>
                <a:lnTo>
                  <a:pt x="3528697" y="0"/>
                </a:lnTo>
                <a:lnTo>
                  <a:pt x="3528697" y="3303742"/>
                </a:lnTo>
                <a:lnTo>
                  <a:pt x="0" y="3303742"/>
                </a:lnTo>
                <a:lnTo>
                  <a:pt x="0" y="0"/>
                </a:lnTo>
                <a:close/>
              </a:path>
            </a:pathLst>
          </a:custGeom>
          <a:blipFill>
            <a:blip r:embed="rId4"/>
            <a:stretch>
              <a:fillRect l="0" t="0" r="0" b="0"/>
            </a:stretch>
          </a:blipFill>
        </p:spPr>
      </p:sp>
      <p:grpSp>
        <p:nvGrpSpPr>
          <p:cNvPr name="Group 5" id="5"/>
          <p:cNvGrpSpPr/>
          <p:nvPr/>
        </p:nvGrpSpPr>
        <p:grpSpPr>
          <a:xfrm rot="0">
            <a:off x="7439178" y="3467100"/>
            <a:ext cx="10063926" cy="5791200"/>
            <a:chOff x="0" y="0"/>
            <a:chExt cx="2332915" cy="1342456"/>
          </a:xfrm>
        </p:grpSpPr>
        <p:sp>
          <p:nvSpPr>
            <p:cNvPr name="Freeform 6" id="6"/>
            <p:cNvSpPr/>
            <p:nvPr/>
          </p:nvSpPr>
          <p:spPr>
            <a:xfrm flipH="false" flipV="false" rot="0">
              <a:off x="0" y="0"/>
              <a:ext cx="2332915" cy="1342456"/>
            </a:xfrm>
            <a:custGeom>
              <a:avLst/>
              <a:gdLst/>
              <a:ahLst/>
              <a:cxnLst/>
              <a:rect r="r" b="b" t="t" l="l"/>
              <a:pathLst>
                <a:path h="1342456" w="2332915">
                  <a:moveTo>
                    <a:pt x="2208455" y="1342456"/>
                  </a:moveTo>
                  <a:lnTo>
                    <a:pt x="124460" y="1342456"/>
                  </a:lnTo>
                  <a:cubicBezTo>
                    <a:pt x="55880" y="1342456"/>
                    <a:pt x="0" y="1286576"/>
                    <a:pt x="0" y="1217996"/>
                  </a:cubicBezTo>
                  <a:lnTo>
                    <a:pt x="0" y="124460"/>
                  </a:lnTo>
                  <a:cubicBezTo>
                    <a:pt x="0" y="55880"/>
                    <a:pt x="55880" y="0"/>
                    <a:pt x="124460" y="0"/>
                  </a:cubicBezTo>
                  <a:lnTo>
                    <a:pt x="2208455" y="0"/>
                  </a:lnTo>
                  <a:cubicBezTo>
                    <a:pt x="2277035" y="0"/>
                    <a:pt x="2332915" y="55880"/>
                    <a:pt x="2332915" y="124460"/>
                  </a:cubicBezTo>
                  <a:lnTo>
                    <a:pt x="2332915" y="1217996"/>
                  </a:lnTo>
                  <a:cubicBezTo>
                    <a:pt x="2332915" y="1286576"/>
                    <a:pt x="2277035" y="1342456"/>
                    <a:pt x="2208455" y="1342456"/>
                  </a:cubicBezTo>
                  <a:close/>
                </a:path>
              </a:pathLst>
            </a:custGeom>
            <a:solidFill>
              <a:srgbClr val="FFFFFF">
                <a:alpha val="17647"/>
              </a:srgbClr>
            </a:solidFill>
          </p:spPr>
        </p:sp>
      </p:grpSp>
      <p:sp>
        <p:nvSpPr>
          <p:cNvPr name="TextBox 7" id="7"/>
          <p:cNvSpPr txBox="true"/>
          <p:nvPr/>
        </p:nvSpPr>
        <p:spPr>
          <a:xfrm rot="0">
            <a:off x="8208351" y="3983219"/>
            <a:ext cx="8487481" cy="4471670"/>
          </a:xfrm>
          <a:prstGeom prst="rect">
            <a:avLst/>
          </a:prstGeom>
        </p:spPr>
        <p:txBody>
          <a:bodyPr anchor="t" rtlCol="false" tIns="0" lIns="0" bIns="0" rIns="0">
            <a:spAutoFit/>
          </a:bodyPr>
          <a:lstStyle/>
          <a:p>
            <a:pPr algn="just" marL="0" indent="0" lvl="0">
              <a:lnSpc>
                <a:spcPts val="4480"/>
              </a:lnSpc>
              <a:spcBef>
                <a:spcPct val="0"/>
              </a:spcBef>
            </a:pPr>
            <a:r>
              <a:rPr lang="en-US" sz="3200">
                <a:solidFill>
                  <a:srgbClr val="FFFFFF"/>
                </a:solidFill>
                <a:latin typeface="Cy Grotesk Key"/>
                <a:ea typeface="Cy Grotesk Key"/>
                <a:cs typeface="Cy Grotesk Key"/>
                <a:sym typeface="Cy Grotesk Key"/>
              </a:rPr>
              <a:t>Dataset CIFAR-10 terdiri dari gambar berwarna dengan dimensi 32x32 piksel dan 3 saluran warna (RGB), sehingga setiap gambar memiliki total 3.072 fitur (32×32×3). Dataset ini diklasifikasikan ke dalam 10 kelas, yaitu: airplane, automobile, bird, cat, deer, dog, frog, horse, ship, dan truck.</a:t>
            </a:r>
          </a:p>
        </p:txBody>
      </p:sp>
      <p:sp>
        <p:nvSpPr>
          <p:cNvPr name="TextBox 8" id="8"/>
          <p:cNvSpPr txBox="true"/>
          <p:nvPr/>
        </p:nvSpPr>
        <p:spPr>
          <a:xfrm rot="0">
            <a:off x="1028700" y="1009650"/>
            <a:ext cx="9361012" cy="2457450"/>
          </a:xfrm>
          <a:prstGeom prst="rect">
            <a:avLst/>
          </a:prstGeom>
        </p:spPr>
        <p:txBody>
          <a:bodyPr anchor="t" rtlCol="false" tIns="0" lIns="0" bIns="0" rIns="0">
            <a:spAutoFit/>
          </a:bodyPr>
          <a:lstStyle/>
          <a:p>
            <a:pPr algn="l">
              <a:lnSpc>
                <a:spcPts val="9600"/>
              </a:lnSpc>
            </a:pPr>
            <a:r>
              <a:rPr lang="en-US" sz="8000">
                <a:solidFill>
                  <a:srgbClr val="FFFFFF"/>
                </a:solidFill>
                <a:latin typeface="Intro Rust"/>
                <a:ea typeface="Intro Rust"/>
                <a:cs typeface="Intro Rust"/>
                <a:sym typeface="Intro Rust"/>
              </a:rPr>
              <a:t>JUMLAH FITUR DAN LABEL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959027" y="4434530"/>
            <a:ext cx="7975454" cy="7975454"/>
          </a:xfrm>
          <a:custGeom>
            <a:avLst/>
            <a:gdLst/>
            <a:ahLst/>
            <a:cxnLst/>
            <a:rect r="r" b="b" t="t" l="l"/>
            <a:pathLst>
              <a:path h="7975454" w="7975454">
                <a:moveTo>
                  <a:pt x="0" y="0"/>
                </a:moveTo>
                <a:lnTo>
                  <a:pt x="7975454" y="0"/>
                </a:lnTo>
                <a:lnTo>
                  <a:pt x="7975454" y="7975454"/>
                </a:lnTo>
                <a:lnTo>
                  <a:pt x="0" y="7975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00273" y="-1499651"/>
            <a:ext cx="7975454" cy="7975454"/>
          </a:xfrm>
          <a:custGeom>
            <a:avLst/>
            <a:gdLst/>
            <a:ahLst/>
            <a:cxnLst/>
            <a:rect r="r" b="b" t="t" l="l"/>
            <a:pathLst>
              <a:path h="7975454" w="7975454">
                <a:moveTo>
                  <a:pt x="0" y="0"/>
                </a:moveTo>
                <a:lnTo>
                  <a:pt x="7975454" y="0"/>
                </a:lnTo>
                <a:lnTo>
                  <a:pt x="7975454" y="7975454"/>
                </a:lnTo>
                <a:lnTo>
                  <a:pt x="0" y="7975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404945">
            <a:off x="-117825" y="8034424"/>
            <a:ext cx="2224286" cy="2363119"/>
          </a:xfrm>
          <a:custGeom>
            <a:avLst/>
            <a:gdLst/>
            <a:ahLst/>
            <a:cxnLst/>
            <a:rect r="r" b="b" t="t" l="l"/>
            <a:pathLst>
              <a:path h="2363119" w="2224286">
                <a:moveTo>
                  <a:pt x="0" y="0"/>
                </a:moveTo>
                <a:lnTo>
                  <a:pt x="2224286" y="0"/>
                </a:lnTo>
                <a:lnTo>
                  <a:pt x="2224286" y="2363119"/>
                </a:lnTo>
                <a:lnTo>
                  <a:pt x="0" y="2363119"/>
                </a:lnTo>
                <a:lnTo>
                  <a:pt x="0" y="0"/>
                </a:lnTo>
                <a:close/>
              </a:path>
            </a:pathLst>
          </a:custGeom>
          <a:blipFill>
            <a:blip r:embed="rId4"/>
            <a:stretch>
              <a:fillRect l="0" t="0" r="0" b="0"/>
            </a:stretch>
          </a:blipFill>
        </p:spPr>
      </p:sp>
      <p:sp>
        <p:nvSpPr>
          <p:cNvPr name="Freeform 5" id="5"/>
          <p:cNvSpPr/>
          <p:nvPr/>
        </p:nvSpPr>
        <p:spPr>
          <a:xfrm flipH="false" flipV="false" rot="1085795">
            <a:off x="16148332" y="8188174"/>
            <a:ext cx="1986359" cy="1303443"/>
          </a:xfrm>
          <a:custGeom>
            <a:avLst/>
            <a:gdLst/>
            <a:ahLst/>
            <a:cxnLst/>
            <a:rect r="r" b="b" t="t" l="l"/>
            <a:pathLst>
              <a:path h="1303443" w="1986359">
                <a:moveTo>
                  <a:pt x="0" y="0"/>
                </a:moveTo>
                <a:lnTo>
                  <a:pt x="1986359" y="0"/>
                </a:lnTo>
                <a:lnTo>
                  <a:pt x="1986359" y="1303443"/>
                </a:lnTo>
                <a:lnTo>
                  <a:pt x="0" y="1303443"/>
                </a:lnTo>
                <a:lnTo>
                  <a:pt x="0" y="0"/>
                </a:lnTo>
                <a:close/>
              </a:path>
            </a:pathLst>
          </a:custGeom>
          <a:blipFill>
            <a:blip r:embed="rId5"/>
            <a:stretch>
              <a:fillRect l="0" t="0" r="0" b="0"/>
            </a:stretch>
          </a:blipFill>
        </p:spPr>
      </p:sp>
      <p:sp>
        <p:nvSpPr>
          <p:cNvPr name="Freeform 6" id="6"/>
          <p:cNvSpPr/>
          <p:nvPr/>
        </p:nvSpPr>
        <p:spPr>
          <a:xfrm flipH="false" flipV="false" rot="-1655335">
            <a:off x="16422199" y="1059518"/>
            <a:ext cx="2932743" cy="3023446"/>
          </a:xfrm>
          <a:custGeom>
            <a:avLst/>
            <a:gdLst/>
            <a:ahLst/>
            <a:cxnLst/>
            <a:rect r="r" b="b" t="t" l="l"/>
            <a:pathLst>
              <a:path h="3023446" w="2932743">
                <a:moveTo>
                  <a:pt x="0" y="0"/>
                </a:moveTo>
                <a:lnTo>
                  <a:pt x="2932743" y="0"/>
                </a:lnTo>
                <a:lnTo>
                  <a:pt x="2932743" y="3023446"/>
                </a:lnTo>
                <a:lnTo>
                  <a:pt x="0" y="3023446"/>
                </a:lnTo>
                <a:lnTo>
                  <a:pt x="0" y="0"/>
                </a:lnTo>
                <a:close/>
              </a:path>
            </a:pathLst>
          </a:custGeom>
          <a:blipFill>
            <a:blip r:embed="rId6"/>
            <a:stretch>
              <a:fillRect l="0" t="0" r="0" b="0"/>
            </a:stretch>
          </a:blipFill>
        </p:spPr>
      </p:sp>
      <p:sp>
        <p:nvSpPr>
          <p:cNvPr name="TextBox 7" id="7"/>
          <p:cNvSpPr txBox="true"/>
          <p:nvPr/>
        </p:nvSpPr>
        <p:spPr>
          <a:xfrm rot="0">
            <a:off x="1028700" y="828675"/>
            <a:ext cx="9361012" cy="1238250"/>
          </a:xfrm>
          <a:prstGeom prst="rect">
            <a:avLst/>
          </a:prstGeom>
        </p:spPr>
        <p:txBody>
          <a:bodyPr anchor="t" rtlCol="false" tIns="0" lIns="0" bIns="0" rIns="0">
            <a:spAutoFit/>
          </a:bodyPr>
          <a:lstStyle/>
          <a:p>
            <a:pPr algn="l">
              <a:lnSpc>
                <a:spcPts val="9600"/>
              </a:lnSpc>
            </a:pPr>
            <a:r>
              <a:rPr lang="en-US" sz="8000">
                <a:solidFill>
                  <a:srgbClr val="FFFFFF"/>
                </a:solidFill>
                <a:latin typeface="Intro Rust"/>
                <a:ea typeface="Intro Rust"/>
                <a:cs typeface="Intro Rust"/>
                <a:sym typeface="Intro Rust"/>
              </a:rPr>
              <a:t>Jenis cnn</a:t>
            </a:r>
          </a:p>
        </p:txBody>
      </p:sp>
      <p:grpSp>
        <p:nvGrpSpPr>
          <p:cNvPr name="Group 8" id="8"/>
          <p:cNvGrpSpPr/>
          <p:nvPr/>
        </p:nvGrpSpPr>
        <p:grpSpPr>
          <a:xfrm rot="0">
            <a:off x="2047077" y="2392826"/>
            <a:ext cx="14858696" cy="7044775"/>
            <a:chOff x="0" y="0"/>
            <a:chExt cx="4121280" cy="1953973"/>
          </a:xfrm>
        </p:grpSpPr>
        <p:sp>
          <p:nvSpPr>
            <p:cNvPr name="Freeform 9" id="9"/>
            <p:cNvSpPr/>
            <p:nvPr/>
          </p:nvSpPr>
          <p:spPr>
            <a:xfrm flipH="false" flipV="false" rot="0">
              <a:off x="0" y="0"/>
              <a:ext cx="4121280" cy="1953973"/>
            </a:xfrm>
            <a:custGeom>
              <a:avLst/>
              <a:gdLst/>
              <a:ahLst/>
              <a:cxnLst/>
              <a:rect r="r" b="b" t="t" l="l"/>
              <a:pathLst>
                <a:path h="1953973" w="4121280">
                  <a:moveTo>
                    <a:pt x="3996820" y="1953973"/>
                  </a:moveTo>
                  <a:lnTo>
                    <a:pt x="124460" y="1953973"/>
                  </a:lnTo>
                  <a:cubicBezTo>
                    <a:pt x="55880" y="1953973"/>
                    <a:pt x="0" y="1898093"/>
                    <a:pt x="0" y="1829513"/>
                  </a:cubicBezTo>
                  <a:lnTo>
                    <a:pt x="0" y="124460"/>
                  </a:lnTo>
                  <a:cubicBezTo>
                    <a:pt x="0" y="55880"/>
                    <a:pt x="55880" y="0"/>
                    <a:pt x="124460" y="0"/>
                  </a:cubicBezTo>
                  <a:lnTo>
                    <a:pt x="3996820" y="0"/>
                  </a:lnTo>
                  <a:cubicBezTo>
                    <a:pt x="4065400" y="0"/>
                    <a:pt x="4121280" y="55880"/>
                    <a:pt x="4121280" y="124460"/>
                  </a:cubicBezTo>
                  <a:lnTo>
                    <a:pt x="4121280" y="1829513"/>
                  </a:lnTo>
                  <a:cubicBezTo>
                    <a:pt x="4121280" y="1898093"/>
                    <a:pt x="4065400" y="1953973"/>
                    <a:pt x="3996820" y="1953973"/>
                  </a:cubicBezTo>
                  <a:close/>
                </a:path>
              </a:pathLst>
            </a:custGeom>
            <a:solidFill>
              <a:srgbClr val="FFFFFF">
                <a:alpha val="17647"/>
              </a:srgbClr>
            </a:solidFill>
          </p:spPr>
        </p:sp>
      </p:grpSp>
      <p:sp>
        <p:nvSpPr>
          <p:cNvPr name="TextBox 10" id="10"/>
          <p:cNvSpPr txBox="true"/>
          <p:nvPr/>
        </p:nvSpPr>
        <p:spPr>
          <a:xfrm rot="0">
            <a:off x="2541637" y="2697480"/>
            <a:ext cx="13869576" cy="6656070"/>
          </a:xfrm>
          <a:prstGeom prst="rect">
            <a:avLst/>
          </a:prstGeom>
        </p:spPr>
        <p:txBody>
          <a:bodyPr anchor="t" rtlCol="false" tIns="0" lIns="0" bIns="0" rIns="0">
            <a:spAutoFit/>
          </a:bodyPr>
          <a:lstStyle/>
          <a:p>
            <a:pPr algn="just">
              <a:lnSpc>
                <a:spcPts val="3779"/>
              </a:lnSpc>
            </a:pPr>
            <a:r>
              <a:rPr lang="en-US" sz="2700">
                <a:solidFill>
                  <a:srgbClr val="FFFFFF"/>
                </a:solidFill>
                <a:latin typeface="Cy Grotesk Key"/>
                <a:ea typeface="Cy Grotesk Key"/>
                <a:cs typeface="Cy Grotesk Key"/>
                <a:sym typeface="Cy Grotesk Key"/>
              </a:rPr>
              <a:t>   CNN adalah jenis jaringan yang sangat efektif untuk pengolahan gambar karena kemampuannya untuk mengekstraksi fitur dari gambar melalui lapisan konvolusional. CNN dapat secara otomatis mempelajari fitur-fitur penting seperti tekstur, pola, dan bentuk yang ada dalam gambar tanpa memerlukan ekstraksi fitur manual.</a:t>
            </a:r>
          </a:p>
          <a:p>
            <a:pPr algn="just">
              <a:lnSpc>
                <a:spcPts val="3779"/>
              </a:lnSpc>
            </a:pPr>
          </a:p>
          <a:p>
            <a:pPr algn="just">
              <a:lnSpc>
                <a:spcPts val="3779"/>
              </a:lnSpc>
            </a:pPr>
            <a:r>
              <a:rPr lang="en-US" sz="2700">
                <a:solidFill>
                  <a:srgbClr val="FFFFFF"/>
                </a:solidFill>
                <a:latin typeface="Cy Grotesk Key"/>
                <a:ea typeface="Cy Grotesk Key"/>
                <a:cs typeface="Cy Grotesk Key"/>
                <a:sym typeface="Cy Grotesk Key"/>
              </a:rPr>
              <a:t>      </a:t>
            </a:r>
            <a:r>
              <a:rPr lang="en-US" sz="2700">
                <a:solidFill>
                  <a:srgbClr val="FFFFFF"/>
                </a:solidFill>
                <a:latin typeface="Cy Grotesk Key"/>
                <a:ea typeface="Cy Grotesk Key"/>
                <a:cs typeface="Cy Grotesk Key"/>
                <a:sym typeface="Cy Grotesk Key"/>
              </a:rPr>
              <a:t>Dalam kasus ini, CNN digunakan untuk mengklasifikasikan gambar dari dataset CIFAR-10 ke dalam 10 kategori objek, seperti pesawat terbang, mobil, burung, kucing, dan lainnya. CNN memungkinkan model untuk mempelajari fitur visual dari setiap kategori objek, sehingga dapat mengidentifikasi dan mengklasifikasikan gambar dengan akurat. CNN memiliki keunggulan dalam mendeteksi fitur yang mungkin tidak mudah dikenali oleh manusia dan memberikan hasil yang lebih cepat dan efisien dalam klasifikasi gambar.</a:t>
            </a:r>
          </a:p>
          <a:p>
            <a:pPr algn="just" marL="0" indent="0" lvl="0">
              <a:lnSpc>
                <a:spcPts val="377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834674" y="3207790"/>
            <a:ext cx="14618653" cy="5781743"/>
            <a:chOff x="0" y="0"/>
            <a:chExt cx="4161885" cy="1646044"/>
          </a:xfrm>
        </p:grpSpPr>
        <p:sp>
          <p:nvSpPr>
            <p:cNvPr name="Freeform 3" id="3"/>
            <p:cNvSpPr/>
            <p:nvPr/>
          </p:nvSpPr>
          <p:spPr>
            <a:xfrm flipH="false" flipV="false" rot="0">
              <a:off x="0" y="0"/>
              <a:ext cx="4161885" cy="1646044"/>
            </a:xfrm>
            <a:custGeom>
              <a:avLst/>
              <a:gdLst/>
              <a:ahLst/>
              <a:cxnLst/>
              <a:rect r="r" b="b" t="t" l="l"/>
              <a:pathLst>
                <a:path h="1646044" w="4161885">
                  <a:moveTo>
                    <a:pt x="4037425" y="1646044"/>
                  </a:moveTo>
                  <a:lnTo>
                    <a:pt x="124460" y="1646044"/>
                  </a:lnTo>
                  <a:cubicBezTo>
                    <a:pt x="55880" y="1646044"/>
                    <a:pt x="0" y="1590164"/>
                    <a:pt x="0" y="1521584"/>
                  </a:cubicBezTo>
                  <a:lnTo>
                    <a:pt x="0" y="124460"/>
                  </a:lnTo>
                  <a:cubicBezTo>
                    <a:pt x="0" y="55880"/>
                    <a:pt x="55880" y="0"/>
                    <a:pt x="124460" y="0"/>
                  </a:cubicBezTo>
                  <a:lnTo>
                    <a:pt x="4037425" y="0"/>
                  </a:lnTo>
                  <a:cubicBezTo>
                    <a:pt x="4106005" y="0"/>
                    <a:pt x="4161885" y="55880"/>
                    <a:pt x="4161885" y="124460"/>
                  </a:cubicBezTo>
                  <a:lnTo>
                    <a:pt x="4161885" y="1521584"/>
                  </a:lnTo>
                  <a:cubicBezTo>
                    <a:pt x="4161885" y="1590164"/>
                    <a:pt x="4106005" y="1646044"/>
                    <a:pt x="4037425" y="1646044"/>
                  </a:cubicBezTo>
                  <a:close/>
                </a:path>
              </a:pathLst>
            </a:custGeom>
            <a:solidFill>
              <a:srgbClr val="FFFFFF">
                <a:alpha val="17647"/>
              </a:srgbClr>
            </a:solidFill>
          </p:spPr>
        </p:sp>
      </p:grpSp>
      <p:sp>
        <p:nvSpPr>
          <p:cNvPr name="Freeform 4" id="4"/>
          <p:cNvSpPr/>
          <p:nvPr/>
        </p:nvSpPr>
        <p:spPr>
          <a:xfrm flipH="false" flipV="false" rot="630178">
            <a:off x="-48591" y="9121598"/>
            <a:ext cx="3766529" cy="1445406"/>
          </a:xfrm>
          <a:custGeom>
            <a:avLst/>
            <a:gdLst/>
            <a:ahLst/>
            <a:cxnLst/>
            <a:rect r="r" b="b" t="t" l="l"/>
            <a:pathLst>
              <a:path h="1445406" w="3766529">
                <a:moveTo>
                  <a:pt x="0" y="0"/>
                </a:moveTo>
                <a:lnTo>
                  <a:pt x="3766529" y="0"/>
                </a:lnTo>
                <a:lnTo>
                  <a:pt x="3766529" y="1445405"/>
                </a:lnTo>
                <a:lnTo>
                  <a:pt x="0" y="1445405"/>
                </a:lnTo>
                <a:lnTo>
                  <a:pt x="0" y="0"/>
                </a:lnTo>
                <a:close/>
              </a:path>
            </a:pathLst>
          </a:custGeom>
          <a:blipFill>
            <a:blip r:embed="rId2"/>
            <a:stretch>
              <a:fillRect l="0" t="0" r="0" b="0"/>
            </a:stretch>
          </a:blipFill>
        </p:spPr>
      </p:sp>
      <p:sp>
        <p:nvSpPr>
          <p:cNvPr name="Freeform 5" id="5"/>
          <p:cNvSpPr/>
          <p:nvPr/>
        </p:nvSpPr>
        <p:spPr>
          <a:xfrm flipH="false" flipV="false" rot="-5576848">
            <a:off x="12019692" y="-420703"/>
            <a:ext cx="2079531" cy="1958628"/>
          </a:xfrm>
          <a:custGeom>
            <a:avLst/>
            <a:gdLst/>
            <a:ahLst/>
            <a:cxnLst/>
            <a:rect r="r" b="b" t="t" l="l"/>
            <a:pathLst>
              <a:path h="1958628" w="2079531">
                <a:moveTo>
                  <a:pt x="0" y="0"/>
                </a:moveTo>
                <a:lnTo>
                  <a:pt x="2079531" y="0"/>
                </a:lnTo>
                <a:lnTo>
                  <a:pt x="2079531" y="1958628"/>
                </a:lnTo>
                <a:lnTo>
                  <a:pt x="0" y="1958628"/>
                </a:lnTo>
                <a:lnTo>
                  <a:pt x="0" y="0"/>
                </a:lnTo>
                <a:close/>
              </a:path>
            </a:pathLst>
          </a:custGeom>
          <a:blipFill>
            <a:blip r:embed="rId3"/>
            <a:stretch>
              <a:fillRect l="0" t="0" r="0" b="0"/>
            </a:stretch>
          </a:blipFill>
        </p:spPr>
      </p:sp>
      <p:sp>
        <p:nvSpPr>
          <p:cNvPr name="TextBox 6" id="6"/>
          <p:cNvSpPr txBox="true"/>
          <p:nvPr/>
        </p:nvSpPr>
        <p:spPr>
          <a:xfrm rot="0">
            <a:off x="1028700" y="1009650"/>
            <a:ext cx="10078188" cy="1238250"/>
          </a:xfrm>
          <a:prstGeom prst="rect">
            <a:avLst/>
          </a:prstGeom>
        </p:spPr>
        <p:txBody>
          <a:bodyPr anchor="t" rtlCol="false" tIns="0" lIns="0" bIns="0" rIns="0">
            <a:spAutoFit/>
          </a:bodyPr>
          <a:lstStyle/>
          <a:p>
            <a:pPr algn="l">
              <a:lnSpc>
                <a:spcPts val="9600"/>
              </a:lnSpc>
            </a:pPr>
            <a:r>
              <a:rPr lang="en-US" sz="8000">
                <a:solidFill>
                  <a:srgbClr val="FFFFFF"/>
                </a:solidFill>
                <a:latin typeface="Intro Rust"/>
                <a:ea typeface="Intro Rust"/>
                <a:cs typeface="Intro Rust"/>
                <a:sym typeface="Intro Rust"/>
              </a:rPr>
              <a:t>jenis optimisasi</a:t>
            </a:r>
          </a:p>
        </p:txBody>
      </p:sp>
      <p:sp>
        <p:nvSpPr>
          <p:cNvPr name="TextBox 7" id="7"/>
          <p:cNvSpPr txBox="true"/>
          <p:nvPr/>
        </p:nvSpPr>
        <p:spPr>
          <a:xfrm rot="0">
            <a:off x="2515516" y="3643338"/>
            <a:ext cx="13256968" cy="4819650"/>
          </a:xfrm>
          <a:prstGeom prst="rect">
            <a:avLst/>
          </a:prstGeom>
        </p:spPr>
        <p:txBody>
          <a:bodyPr anchor="t" rtlCol="false" tIns="0" lIns="0" bIns="0" rIns="0">
            <a:spAutoFit/>
          </a:bodyPr>
          <a:lstStyle/>
          <a:p>
            <a:pPr algn="just">
              <a:lnSpc>
                <a:spcPts val="3480"/>
              </a:lnSpc>
              <a:spcBef>
                <a:spcPct val="0"/>
              </a:spcBef>
            </a:pPr>
            <a:r>
              <a:rPr lang="en-US" sz="2900">
                <a:solidFill>
                  <a:srgbClr val="FFFFFF"/>
                </a:solidFill>
                <a:latin typeface="Cy Grotesk Key"/>
                <a:ea typeface="Cy Grotesk Key"/>
                <a:cs typeface="Cy Grotesk Key"/>
                <a:sym typeface="Cy Grotesk Key"/>
              </a:rPr>
              <a:t>  Model ini menggunakan Adam Optimizer karena memiliki kemampuan untuk menyesuaikan learning rate secara adaptif untuk setiap parameter. Hal ini memungkinkan model untuk lebih cepat dan efisien dalam menemukan solusi optimal, terutama pada dataset yang besar dan kompleks. Adam menggabungkan keunggulan dari metode momentum dan RMSProp, sehingga dapat mempercepat proses konvergensi dan menghindari kesulitan yang biasanya terjadi pada algoritma optimisasi lainnya, seperti Stochastic Gradient Descent (SGD). Dengan sifat adaptif dan stabilitasnya, Adam sangat cocok untuk model deep learning seperti CNN yang digunakan pada tugas klasifikasi gambar dengan dataset CIFAR-10.</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143733" y="4010774"/>
            <a:ext cx="13776203" cy="4328466"/>
            <a:chOff x="0" y="0"/>
            <a:chExt cx="3193457" cy="1003380"/>
          </a:xfrm>
        </p:grpSpPr>
        <p:sp>
          <p:nvSpPr>
            <p:cNvPr name="Freeform 3" id="3"/>
            <p:cNvSpPr/>
            <p:nvPr/>
          </p:nvSpPr>
          <p:spPr>
            <a:xfrm flipH="false" flipV="false" rot="0">
              <a:off x="0" y="0"/>
              <a:ext cx="3193457" cy="1003380"/>
            </a:xfrm>
            <a:custGeom>
              <a:avLst/>
              <a:gdLst/>
              <a:ahLst/>
              <a:cxnLst/>
              <a:rect r="r" b="b" t="t" l="l"/>
              <a:pathLst>
                <a:path h="1003380" w="3193457">
                  <a:moveTo>
                    <a:pt x="3068997" y="1003380"/>
                  </a:moveTo>
                  <a:lnTo>
                    <a:pt x="124460" y="1003380"/>
                  </a:lnTo>
                  <a:cubicBezTo>
                    <a:pt x="55880" y="1003380"/>
                    <a:pt x="0" y="947500"/>
                    <a:pt x="0" y="878920"/>
                  </a:cubicBezTo>
                  <a:lnTo>
                    <a:pt x="0" y="124460"/>
                  </a:lnTo>
                  <a:cubicBezTo>
                    <a:pt x="0" y="55880"/>
                    <a:pt x="55880" y="0"/>
                    <a:pt x="124460" y="0"/>
                  </a:cubicBezTo>
                  <a:lnTo>
                    <a:pt x="3068997" y="0"/>
                  </a:lnTo>
                  <a:cubicBezTo>
                    <a:pt x="3137577" y="0"/>
                    <a:pt x="3193457" y="55880"/>
                    <a:pt x="3193457" y="124460"/>
                  </a:cubicBezTo>
                  <a:lnTo>
                    <a:pt x="3193457" y="878920"/>
                  </a:lnTo>
                  <a:cubicBezTo>
                    <a:pt x="3193457" y="947500"/>
                    <a:pt x="3137577" y="1003380"/>
                    <a:pt x="3068997" y="1003380"/>
                  </a:cubicBezTo>
                  <a:close/>
                </a:path>
              </a:pathLst>
            </a:custGeom>
            <a:solidFill>
              <a:srgbClr val="FFFFFF">
                <a:alpha val="17647"/>
              </a:srgbClr>
            </a:solidFill>
          </p:spPr>
        </p:sp>
      </p:grpSp>
      <p:sp>
        <p:nvSpPr>
          <p:cNvPr name="Freeform 4" id="4"/>
          <p:cNvSpPr/>
          <p:nvPr/>
        </p:nvSpPr>
        <p:spPr>
          <a:xfrm flipH="false" flipV="false" rot="0">
            <a:off x="-5662427" y="-5460251"/>
            <a:ext cx="11324853" cy="11324853"/>
          </a:xfrm>
          <a:custGeom>
            <a:avLst/>
            <a:gdLst/>
            <a:ahLst/>
            <a:cxnLst/>
            <a:rect r="r" b="b" t="t" l="l"/>
            <a:pathLst>
              <a:path h="11324853" w="11324853">
                <a:moveTo>
                  <a:pt x="0" y="0"/>
                </a:moveTo>
                <a:lnTo>
                  <a:pt x="11324854" y="0"/>
                </a:lnTo>
                <a:lnTo>
                  <a:pt x="11324854" y="11324853"/>
                </a:lnTo>
                <a:lnTo>
                  <a:pt x="0" y="11324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129925" y="4441145"/>
            <a:ext cx="11324853" cy="11324853"/>
          </a:xfrm>
          <a:custGeom>
            <a:avLst/>
            <a:gdLst/>
            <a:ahLst/>
            <a:cxnLst/>
            <a:rect r="r" b="b" t="t" l="l"/>
            <a:pathLst>
              <a:path h="11324853" w="11324853">
                <a:moveTo>
                  <a:pt x="0" y="0"/>
                </a:moveTo>
                <a:lnTo>
                  <a:pt x="11324853" y="0"/>
                </a:lnTo>
                <a:lnTo>
                  <a:pt x="11324853" y="11324853"/>
                </a:lnTo>
                <a:lnTo>
                  <a:pt x="0" y="11324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943817">
            <a:off x="14581499" y="-524144"/>
            <a:ext cx="1868270" cy="1835575"/>
          </a:xfrm>
          <a:custGeom>
            <a:avLst/>
            <a:gdLst/>
            <a:ahLst/>
            <a:cxnLst/>
            <a:rect r="r" b="b" t="t" l="l"/>
            <a:pathLst>
              <a:path h="1835575" w="1868270">
                <a:moveTo>
                  <a:pt x="0" y="0"/>
                </a:moveTo>
                <a:lnTo>
                  <a:pt x="1868270" y="0"/>
                </a:lnTo>
                <a:lnTo>
                  <a:pt x="1868270" y="1835575"/>
                </a:lnTo>
                <a:lnTo>
                  <a:pt x="0" y="1835575"/>
                </a:lnTo>
                <a:lnTo>
                  <a:pt x="0" y="0"/>
                </a:lnTo>
                <a:close/>
              </a:path>
            </a:pathLst>
          </a:custGeom>
          <a:blipFill>
            <a:blip r:embed="rId4"/>
            <a:stretch>
              <a:fillRect l="0" t="0" r="0" b="0"/>
            </a:stretch>
          </a:blipFill>
        </p:spPr>
      </p:sp>
      <p:sp>
        <p:nvSpPr>
          <p:cNvPr name="Freeform 7" id="7"/>
          <p:cNvSpPr/>
          <p:nvPr/>
        </p:nvSpPr>
        <p:spPr>
          <a:xfrm flipH="false" flipV="false" rot="1260936">
            <a:off x="-435161" y="6519868"/>
            <a:ext cx="2330360" cy="2194874"/>
          </a:xfrm>
          <a:custGeom>
            <a:avLst/>
            <a:gdLst/>
            <a:ahLst/>
            <a:cxnLst/>
            <a:rect r="r" b="b" t="t" l="l"/>
            <a:pathLst>
              <a:path h="2194874" w="2330360">
                <a:moveTo>
                  <a:pt x="0" y="0"/>
                </a:moveTo>
                <a:lnTo>
                  <a:pt x="2330360" y="0"/>
                </a:lnTo>
                <a:lnTo>
                  <a:pt x="2330360" y="2194874"/>
                </a:lnTo>
                <a:lnTo>
                  <a:pt x="0" y="2194874"/>
                </a:lnTo>
                <a:lnTo>
                  <a:pt x="0" y="0"/>
                </a:lnTo>
                <a:close/>
              </a:path>
            </a:pathLst>
          </a:custGeom>
          <a:blipFill>
            <a:blip r:embed="rId5"/>
            <a:stretch>
              <a:fillRect l="0" t="0" r="0" b="0"/>
            </a:stretch>
          </a:blipFill>
        </p:spPr>
      </p:sp>
      <p:sp>
        <p:nvSpPr>
          <p:cNvPr name="TextBox 8" id="8"/>
          <p:cNvSpPr txBox="true"/>
          <p:nvPr/>
        </p:nvSpPr>
        <p:spPr>
          <a:xfrm rot="0">
            <a:off x="1028700" y="777342"/>
            <a:ext cx="9361012" cy="2457450"/>
          </a:xfrm>
          <a:prstGeom prst="rect">
            <a:avLst/>
          </a:prstGeom>
        </p:spPr>
        <p:txBody>
          <a:bodyPr anchor="t" rtlCol="false" tIns="0" lIns="0" bIns="0" rIns="0">
            <a:spAutoFit/>
          </a:bodyPr>
          <a:lstStyle/>
          <a:p>
            <a:pPr algn="l">
              <a:lnSpc>
                <a:spcPts val="9600"/>
              </a:lnSpc>
            </a:pPr>
            <a:r>
              <a:rPr lang="en-US" sz="8000">
                <a:solidFill>
                  <a:srgbClr val="FFFFFF"/>
                </a:solidFill>
                <a:latin typeface="Intro Rust"/>
                <a:ea typeface="Intro Rust"/>
                <a:cs typeface="Intro Rust"/>
                <a:sym typeface="Intro Rust"/>
              </a:rPr>
              <a:t>jenis fungsi aktivasi</a:t>
            </a:r>
          </a:p>
        </p:txBody>
      </p:sp>
      <p:sp>
        <p:nvSpPr>
          <p:cNvPr name="TextBox 9" id="9"/>
          <p:cNvSpPr txBox="true"/>
          <p:nvPr/>
        </p:nvSpPr>
        <p:spPr>
          <a:xfrm rot="0">
            <a:off x="3741899" y="4525595"/>
            <a:ext cx="12579871" cy="3184525"/>
          </a:xfrm>
          <a:prstGeom prst="rect">
            <a:avLst/>
          </a:prstGeom>
        </p:spPr>
        <p:txBody>
          <a:bodyPr anchor="t" rtlCol="false" tIns="0" lIns="0" bIns="0" rIns="0">
            <a:spAutoFit/>
          </a:bodyPr>
          <a:lstStyle/>
          <a:p>
            <a:pPr algn="just" marL="626111" indent="-313055" lvl="1">
              <a:lnSpc>
                <a:spcPts val="4205"/>
              </a:lnSpc>
              <a:buFont typeface="Arial"/>
              <a:buChar char="•"/>
            </a:pPr>
            <a:r>
              <a:rPr lang="en-US" sz="2900">
                <a:solidFill>
                  <a:srgbClr val="FFFFFF"/>
                </a:solidFill>
                <a:latin typeface="Cy Grotesk Key"/>
                <a:ea typeface="Cy Grotesk Key"/>
                <a:cs typeface="Cy Grotesk Key"/>
                <a:sym typeface="Cy Grotesk Key"/>
              </a:rPr>
              <a:t>ReLU (Rectified Linear Unit) digunakan di lapisan konvolusional dan lapisan tersembunyi (hidden layers) untuk meningkatkan non-linearitas model.</a:t>
            </a:r>
          </a:p>
          <a:p>
            <a:pPr algn="just" marL="626111" indent="-313055" lvl="1">
              <a:lnSpc>
                <a:spcPts val="4205"/>
              </a:lnSpc>
              <a:buFont typeface="Arial"/>
              <a:buChar char="•"/>
            </a:pPr>
            <a:r>
              <a:rPr lang="en-US" sz="2900">
                <a:solidFill>
                  <a:srgbClr val="FFFFFF"/>
                </a:solidFill>
                <a:latin typeface="Cy Grotesk Key"/>
                <a:ea typeface="Cy Grotesk Key"/>
                <a:cs typeface="Cy Grotesk Key"/>
                <a:sym typeface="Cy Grotesk Key"/>
              </a:rPr>
              <a:t>Softmax digunakan di lapisan output untuk klasifikasi multi-kelas, karena memberikan probabilitas yang menjumlahkan menjadi 1 untuk setiap kelas.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657995" y="6652542"/>
            <a:ext cx="7975454" cy="7975454"/>
          </a:xfrm>
          <a:custGeom>
            <a:avLst/>
            <a:gdLst/>
            <a:ahLst/>
            <a:cxnLst/>
            <a:rect r="r" b="b" t="t" l="l"/>
            <a:pathLst>
              <a:path h="7975454" w="7975454">
                <a:moveTo>
                  <a:pt x="0" y="0"/>
                </a:moveTo>
                <a:lnTo>
                  <a:pt x="7975454" y="0"/>
                </a:lnTo>
                <a:lnTo>
                  <a:pt x="7975454" y="7975454"/>
                </a:lnTo>
                <a:lnTo>
                  <a:pt x="0" y="7975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45222" y="1924680"/>
            <a:ext cx="16587761" cy="7712250"/>
            <a:chOff x="0" y="0"/>
            <a:chExt cx="3845203" cy="1787774"/>
          </a:xfrm>
        </p:grpSpPr>
        <p:sp>
          <p:nvSpPr>
            <p:cNvPr name="Freeform 4" id="4"/>
            <p:cNvSpPr/>
            <p:nvPr/>
          </p:nvSpPr>
          <p:spPr>
            <a:xfrm flipH="false" flipV="false" rot="0">
              <a:off x="0" y="0"/>
              <a:ext cx="3845203" cy="1787774"/>
            </a:xfrm>
            <a:custGeom>
              <a:avLst/>
              <a:gdLst/>
              <a:ahLst/>
              <a:cxnLst/>
              <a:rect r="r" b="b" t="t" l="l"/>
              <a:pathLst>
                <a:path h="1787774" w="3845203">
                  <a:moveTo>
                    <a:pt x="3720743" y="1787774"/>
                  </a:moveTo>
                  <a:lnTo>
                    <a:pt x="124460" y="1787774"/>
                  </a:lnTo>
                  <a:cubicBezTo>
                    <a:pt x="55880" y="1787774"/>
                    <a:pt x="0" y="1731894"/>
                    <a:pt x="0" y="1663314"/>
                  </a:cubicBezTo>
                  <a:lnTo>
                    <a:pt x="0" y="124460"/>
                  </a:lnTo>
                  <a:cubicBezTo>
                    <a:pt x="0" y="55880"/>
                    <a:pt x="55880" y="0"/>
                    <a:pt x="124460" y="0"/>
                  </a:cubicBezTo>
                  <a:lnTo>
                    <a:pt x="3720743" y="0"/>
                  </a:lnTo>
                  <a:cubicBezTo>
                    <a:pt x="3789323" y="0"/>
                    <a:pt x="3845203" y="55880"/>
                    <a:pt x="3845203" y="124460"/>
                  </a:cubicBezTo>
                  <a:lnTo>
                    <a:pt x="3845203" y="1663314"/>
                  </a:lnTo>
                  <a:cubicBezTo>
                    <a:pt x="3845203" y="1731894"/>
                    <a:pt x="3789323" y="1787774"/>
                    <a:pt x="3720743" y="1787774"/>
                  </a:cubicBezTo>
                  <a:close/>
                </a:path>
              </a:pathLst>
            </a:custGeom>
            <a:solidFill>
              <a:srgbClr val="FFFFFF">
                <a:alpha val="17647"/>
              </a:srgbClr>
            </a:solidFill>
          </p:spPr>
        </p:sp>
      </p:grpSp>
      <p:sp>
        <p:nvSpPr>
          <p:cNvPr name="Freeform 5" id="5"/>
          <p:cNvSpPr/>
          <p:nvPr/>
        </p:nvSpPr>
        <p:spPr>
          <a:xfrm flipH="false" flipV="false" rot="-1147700">
            <a:off x="11410368" y="-1261882"/>
            <a:ext cx="2484616" cy="2561459"/>
          </a:xfrm>
          <a:custGeom>
            <a:avLst/>
            <a:gdLst/>
            <a:ahLst/>
            <a:cxnLst/>
            <a:rect r="r" b="b" t="t" l="l"/>
            <a:pathLst>
              <a:path h="2561459" w="2484616">
                <a:moveTo>
                  <a:pt x="0" y="0"/>
                </a:moveTo>
                <a:lnTo>
                  <a:pt x="2484616" y="0"/>
                </a:lnTo>
                <a:lnTo>
                  <a:pt x="2484616" y="2561460"/>
                </a:lnTo>
                <a:lnTo>
                  <a:pt x="0" y="2561460"/>
                </a:lnTo>
                <a:lnTo>
                  <a:pt x="0" y="0"/>
                </a:lnTo>
                <a:close/>
              </a:path>
            </a:pathLst>
          </a:custGeom>
          <a:blipFill>
            <a:blip r:embed="rId4"/>
            <a:stretch>
              <a:fillRect l="0" t="0" r="0" b="0"/>
            </a:stretch>
          </a:blipFill>
        </p:spPr>
      </p:sp>
      <p:sp>
        <p:nvSpPr>
          <p:cNvPr name="Freeform 6" id="6"/>
          <p:cNvSpPr/>
          <p:nvPr/>
        </p:nvSpPr>
        <p:spPr>
          <a:xfrm flipH="false" flipV="false" rot="763113">
            <a:off x="16390443" y="8620895"/>
            <a:ext cx="2574368" cy="2410252"/>
          </a:xfrm>
          <a:custGeom>
            <a:avLst/>
            <a:gdLst/>
            <a:ahLst/>
            <a:cxnLst/>
            <a:rect r="r" b="b" t="t" l="l"/>
            <a:pathLst>
              <a:path h="2410252" w="2574368">
                <a:moveTo>
                  <a:pt x="0" y="0"/>
                </a:moveTo>
                <a:lnTo>
                  <a:pt x="2574368" y="0"/>
                </a:lnTo>
                <a:lnTo>
                  <a:pt x="2574368" y="2410252"/>
                </a:lnTo>
                <a:lnTo>
                  <a:pt x="0" y="2410252"/>
                </a:lnTo>
                <a:lnTo>
                  <a:pt x="0" y="0"/>
                </a:lnTo>
                <a:close/>
              </a:path>
            </a:pathLst>
          </a:custGeom>
          <a:blipFill>
            <a:blip r:embed="rId5"/>
            <a:stretch>
              <a:fillRect l="0" t="0" r="0" b="0"/>
            </a:stretch>
          </a:blipFill>
        </p:spPr>
      </p:sp>
      <p:sp>
        <p:nvSpPr>
          <p:cNvPr name="TextBox 7" id="7"/>
          <p:cNvSpPr txBox="true"/>
          <p:nvPr/>
        </p:nvSpPr>
        <p:spPr>
          <a:xfrm rot="0">
            <a:off x="1504128" y="2144222"/>
            <a:ext cx="15269948" cy="7949692"/>
          </a:xfrm>
          <a:prstGeom prst="rect">
            <a:avLst/>
          </a:prstGeom>
        </p:spPr>
        <p:txBody>
          <a:bodyPr anchor="t" rtlCol="false" tIns="0" lIns="0" bIns="0" rIns="0">
            <a:spAutoFit/>
          </a:bodyPr>
          <a:lstStyle/>
          <a:p>
            <a:pPr algn="just">
              <a:lnSpc>
                <a:spcPts val="3343"/>
              </a:lnSpc>
            </a:pPr>
            <a:r>
              <a:rPr lang="en-US" sz="2199">
                <a:solidFill>
                  <a:srgbClr val="FFFFFF"/>
                </a:solidFill>
                <a:latin typeface="Cy Grotesk Wide"/>
                <a:ea typeface="Cy Grotesk Wide"/>
                <a:cs typeface="Cy Grotesk Wide"/>
                <a:sym typeface="Cy Grotesk Wide"/>
              </a:rPr>
              <a:t>Model ini terdiri dari 3 lapisan konvolusional (Conv2D) dan 1 lapisan padat (Dense) yang membentuk hidden layers.</a:t>
            </a:r>
          </a:p>
          <a:p>
            <a:pPr algn="just" marL="474978" indent="-237489" lvl="1">
              <a:lnSpc>
                <a:spcPts val="3343"/>
              </a:lnSpc>
              <a:buAutoNum type="arabicPeriod" startAt="1"/>
            </a:pPr>
            <a:r>
              <a:rPr lang="en-US" sz="2199">
                <a:solidFill>
                  <a:srgbClr val="FFFFFF"/>
                </a:solidFill>
                <a:latin typeface="Cy Grotesk Wide"/>
                <a:ea typeface="Cy Grotesk Wide"/>
                <a:cs typeface="Cy Grotesk Wide"/>
                <a:sym typeface="Cy Grotesk Wide"/>
              </a:rPr>
              <a:t>Conv2D Layer (Lapisan Konvolusional) - Lapisan 1:</a:t>
            </a:r>
          </a:p>
          <a:p>
            <a:pPr algn="just" marL="949956" indent="-316652" lvl="2">
              <a:lnSpc>
                <a:spcPts val="3343"/>
              </a:lnSpc>
              <a:buFont typeface="Arial"/>
              <a:buChar char="⚬"/>
            </a:pPr>
            <a:r>
              <a:rPr lang="en-US" sz="2199">
                <a:solidFill>
                  <a:srgbClr val="FFFFFF"/>
                </a:solidFill>
                <a:latin typeface="Cy Grotesk Wide"/>
                <a:ea typeface="Cy Grotesk Wide"/>
                <a:cs typeface="Cy Grotesk Wide"/>
                <a:sym typeface="Cy Grotesk Wide"/>
              </a:rPr>
              <a:t>Menerima input gambar dan melakukan operasi konvolusi dengan 32 filter.</a:t>
            </a:r>
          </a:p>
          <a:p>
            <a:pPr algn="just" marL="949956" indent="-316652" lvl="2">
              <a:lnSpc>
                <a:spcPts val="3343"/>
              </a:lnSpc>
              <a:buFont typeface="Arial"/>
              <a:buChar char="⚬"/>
            </a:pPr>
            <a:r>
              <a:rPr lang="en-US" sz="2199">
                <a:solidFill>
                  <a:srgbClr val="FFFFFF"/>
                </a:solidFill>
                <a:latin typeface="Cy Grotesk Wide"/>
                <a:ea typeface="Cy Grotesk Wide"/>
                <a:cs typeface="Cy Grotesk Wide"/>
                <a:sym typeface="Cy Grotesk Wide"/>
              </a:rPr>
              <a:t>Jumlah node: 32 (jumlah filter yang digunakan di lapisan ini).</a:t>
            </a:r>
          </a:p>
          <a:p>
            <a:pPr algn="just" marL="474978" indent="-237489" lvl="1">
              <a:lnSpc>
                <a:spcPts val="3343"/>
              </a:lnSpc>
              <a:buAutoNum type="arabicPeriod" startAt="1"/>
            </a:pPr>
            <a:r>
              <a:rPr lang="en-US" sz="2199">
                <a:solidFill>
                  <a:srgbClr val="FFFFFF"/>
                </a:solidFill>
                <a:latin typeface="Cy Grotesk Wide"/>
                <a:ea typeface="Cy Grotesk Wide"/>
                <a:cs typeface="Cy Grotesk Wide"/>
                <a:sym typeface="Cy Grotesk Wide"/>
              </a:rPr>
              <a:t>Conv2D Layer (Lapisan Konvolusional) - Lapisan 2:</a:t>
            </a:r>
          </a:p>
          <a:p>
            <a:pPr algn="just" marL="949956" indent="-316652" lvl="2">
              <a:lnSpc>
                <a:spcPts val="3343"/>
              </a:lnSpc>
              <a:buFont typeface="Arial"/>
              <a:buChar char="⚬"/>
            </a:pPr>
            <a:r>
              <a:rPr lang="en-US" sz="2199">
                <a:solidFill>
                  <a:srgbClr val="FFFFFF"/>
                </a:solidFill>
                <a:latin typeface="Cy Grotesk Wide"/>
                <a:ea typeface="Cy Grotesk Wide"/>
                <a:cs typeface="Cy Grotesk Wide"/>
                <a:sym typeface="Cy Grotesk Wide"/>
              </a:rPr>
              <a:t>Menerima output dari lapisan konvolusional pertama dan melakukan operasi konvolusi dengan 64 filter.</a:t>
            </a:r>
          </a:p>
          <a:p>
            <a:pPr algn="just" marL="949956" indent="-316652" lvl="2">
              <a:lnSpc>
                <a:spcPts val="3343"/>
              </a:lnSpc>
              <a:buFont typeface="Arial"/>
              <a:buChar char="⚬"/>
            </a:pPr>
            <a:r>
              <a:rPr lang="en-US" sz="2199">
                <a:solidFill>
                  <a:srgbClr val="FFFFFF"/>
                </a:solidFill>
                <a:latin typeface="Cy Grotesk Wide"/>
                <a:ea typeface="Cy Grotesk Wide"/>
                <a:cs typeface="Cy Grotesk Wide"/>
                <a:sym typeface="Cy Grotesk Wide"/>
              </a:rPr>
              <a:t>Jumlah node: 64 (jumlah filter yang digunakan di lapisan ini).</a:t>
            </a:r>
          </a:p>
          <a:p>
            <a:pPr algn="just" marL="474978" indent="-237489" lvl="1">
              <a:lnSpc>
                <a:spcPts val="3343"/>
              </a:lnSpc>
              <a:buAutoNum type="arabicPeriod" startAt="1"/>
            </a:pPr>
            <a:r>
              <a:rPr lang="en-US" sz="2199">
                <a:solidFill>
                  <a:srgbClr val="FFFFFF"/>
                </a:solidFill>
                <a:latin typeface="Cy Grotesk Wide"/>
                <a:ea typeface="Cy Grotesk Wide"/>
                <a:cs typeface="Cy Grotesk Wide"/>
                <a:sym typeface="Cy Grotesk Wide"/>
              </a:rPr>
              <a:t>Conv2D Layer (Lapisan Konvolusional) - Lapisan 3:</a:t>
            </a:r>
          </a:p>
          <a:p>
            <a:pPr algn="just" marL="949956" indent="-316652" lvl="2">
              <a:lnSpc>
                <a:spcPts val="3343"/>
              </a:lnSpc>
              <a:buFont typeface="Arial"/>
              <a:buChar char="⚬"/>
            </a:pPr>
            <a:r>
              <a:rPr lang="en-US" sz="2199">
                <a:solidFill>
                  <a:srgbClr val="FFFFFF"/>
                </a:solidFill>
                <a:latin typeface="Cy Grotesk Wide"/>
                <a:ea typeface="Cy Grotesk Wide"/>
                <a:cs typeface="Cy Grotesk Wide"/>
                <a:sym typeface="Cy Grotesk Wide"/>
              </a:rPr>
              <a:t>Menerima output dari lapisan konvolusional kedua dan melakukan operasi konvolusi dengan 64 filter.</a:t>
            </a:r>
          </a:p>
          <a:p>
            <a:pPr algn="just" marL="949956" indent="-316652" lvl="2">
              <a:lnSpc>
                <a:spcPts val="3343"/>
              </a:lnSpc>
              <a:buFont typeface="Arial"/>
              <a:buChar char="⚬"/>
            </a:pPr>
            <a:r>
              <a:rPr lang="en-US" sz="2199">
                <a:solidFill>
                  <a:srgbClr val="FFFFFF"/>
                </a:solidFill>
                <a:latin typeface="Cy Grotesk Wide"/>
                <a:ea typeface="Cy Grotesk Wide"/>
                <a:cs typeface="Cy Grotesk Wide"/>
                <a:sym typeface="Cy Grotesk Wide"/>
              </a:rPr>
              <a:t>Jumlah node: 64 (jumlah filter yang digunakan di lapisan ini).</a:t>
            </a:r>
          </a:p>
          <a:p>
            <a:pPr algn="just" marL="474978" indent="-237489" lvl="1">
              <a:lnSpc>
                <a:spcPts val="3343"/>
              </a:lnSpc>
              <a:buAutoNum type="arabicPeriod" startAt="1"/>
            </a:pPr>
            <a:r>
              <a:rPr lang="en-US" sz="2199">
                <a:solidFill>
                  <a:srgbClr val="FFFFFF"/>
                </a:solidFill>
                <a:latin typeface="Cy Grotesk Wide"/>
                <a:ea typeface="Cy Grotesk Wide"/>
                <a:cs typeface="Cy Grotesk Wide"/>
                <a:sym typeface="Cy Grotesk Wide"/>
              </a:rPr>
              <a:t>Dense Layer (Lapisan Padat) - Lapisan 4:</a:t>
            </a:r>
          </a:p>
          <a:p>
            <a:pPr algn="just" marL="949956" indent="-316652" lvl="2">
              <a:lnSpc>
                <a:spcPts val="3343"/>
              </a:lnSpc>
              <a:buFont typeface="Arial"/>
              <a:buChar char="⚬"/>
            </a:pPr>
            <a:r>
              <a:rPr lang="en-US" sz="2199">
                <a:solidFill>
                  <a:srgbClr val="FFFFFF"/>
                </a:solidFill>
                <a:latin typeface="Cy Grotesk Wide"/>
                <a:ea typeface="Cy Grotesk Wide"/>
                <a:cs typeface="Cy Grotesk Wide"/>
                <a:sym typeface="Cy Grotesk Wide"/>
              </a:rPr>
              <a:t>Menerima output dari lapisan konvolusional ketiga setelah di-flatten dan melakukan operasi padat dengan 64 node.</a:t>
            </a:r>
          </a:p>
          <a:p>
            <a:pPr algn="just" marL="949956" indent="-316652" lvl="2">
              <a:lnSpc>
                <a:spcPts val="3343"/>
              </a:lnSpc>
              <a:buFont typeface="Arial"/>
              <a:buChar char="⚬"/>
            </a:pPr>
            <a:r>
              <a:rPr lang="en-US" sz="2199">
                <a:solidFill>
                  <a:srgbClr val="FFFFFF"/>
                </a:solidFill>
                <a:latin typeface="Cy Grotesk Wide"/>
                <a:ea typeface="Cy Grotesk Wide"/>
                <a:cs typeface="Cy Grotesk Wide"/>
                <a:sym typeface="Cy Grotesk Wide"/>
              </a:rPr>
              <a:t>Jumlah node: 64 (jumlah neuron di lapisan ini).</a:t>
            </a:r>
          </a:p>
          <a:p>
            <a:pPr algn="just">
              <a:lnSpc>
                <a:spcPts val="3343"/>
              </a:lnSpc>
            </a:pPr>
          </a:p>
          <a:p>
            <a:pPr algn="just">
              <a:lnSpc>
                <a:spcPts val="3343"/>
              </a:lnSpc>
            </a:pPr>
          </a:p>
        </p:txBody>
      </p:sp>
      <p:sp>
        <p:nvSpPr>
          <p:cNvPr name="TextBox 8" id="8"/>
          <p:cNvSpPr txBox="true"/>
          <p:nvPr/>
        </p:nvSpPr>
        <p:spPr>
          <a:xfrm rot="0">
            <a:off x="475767" y="492950"/>
            <a:ext cx="12176908" cy="1123950"/>
          </a:xfrm>
          <a:prstGeom prst="rect">
            <a:avLst/>
          </a:prstGeom>
        </p:spPr>
        <p:txBody>
          <a:bodyPr anchor="t" rtlCol="false" tIns="0" lIns="0" bIns="0" rIns="0">
            <a:spAutoFit/>
          </a:bodyPr>
          <a:lstStyle/>
          <a:p>
            <a:pPr algn="l">
              <a:lnSpc>
                <a:spcPts val="8880"/>
              </a:lnSpc>
            </a:pPr>
            <a:r>
              <a:rPr lang="en-US" sz="7400">
                <a:solidFill>
                  <a:srgbClr val="FFFFFF"/>
                </a:solidFill>
                <a:latin typeface="Intro Rust"/>
                <a:ea typeface="Intro Rust"/>
                <a:cs typeface="Intro Rust"/>
                <a:sym typeface="Intro Rust"/>
              </a:rPr>
              <a:t>JUMLAH hidden layer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DAGXOQwDFyg</dc:identifier>
  <dcterms:modified xsi:type="dcterms:W3CDTF">2011-08-01T06:04:30Z</dcterms:modified>
  <cp:revision>1</cp:revision>
  <dc:title>Black and White Violet Pink 3D Strategy Deck Business Presentation</dc:title>
</cp:coreProperties>
</file>